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FFA73-D21D-4267-987D-D13914557D17}"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2D741-0238-4154-BCDD-4E98FAF7611C}" type="slidenum">
              <a:rPr lang="en-US" smtClean="0"/>
              <a:pPr/>
              <a:t>‹#›</a:t>
            </a:fld>
            <a:endParaRPr lang="en-US"/>
          </a:p>
        </p:txBody>
      </p:sp>
    </p:spTree>
    <p:extLst>
      <p:ext uri="{BB962C8B-B14F-4D97-AF65-F5344CB8AC3E}">
        <p14:creationId xmlns:p14="http://schemas.microsoft.com/office/powerpoint/2010/main" val="1396183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A2D741-0238-4154-BCDD-4E98FAF7611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DE092B-9966-43B5-A0FD-3AF5970171A3}" type="datetimeFigureOut">
              <a:rPr lang="en-US" smtClean="0"/>
              <a:pPr/>
              <a:t>1/29/2013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247D6C9-5F2D-4A3C-9CFA-BDF60D856D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E092B-9966-43B5-A0FD-3AF5970171A3}"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7D6C9-5F2D-4A3C-9CFA-BDF60D856D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E092B-9966-43B5-A0FD-3AF5970171A3}"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7D6C9-5F2D-4A3C-9CFA-BDF60D856D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E092B-9966-43B5-A0FD-3AF5970171A3}"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7D6C9-5F2D-4A3C-9CFA-BDF60D856D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DE092B-9966-43B5-A0FD-3AF5970171A3}"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47D6C9-5F2D-4A3C-9CFA-BDF60D856D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DE092B-9966-43B5-A0FD-3AF5970171A3}"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7D6C9-5F2D-4A3C-9CFA-BDF60D856D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DE092B-9966-43B5-A0FD-3AF5970171A3}"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47D6C9-5F2D-4A3C-9CFA-BDF60D856D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8DE092B-9966-43B5-A0FD-3AF5970171A3}" type="datetimeFigureOut">
              <a:rPr lang="en-US" smtClean="0"/>
              <a:pPr/>
              <a:t>1/29/2013</a:t>
            </a:fld>
            <a:endParaRPr lang="en-US"/>
          </a:p>
        </p:txBody>
      </p:sp>
      <p:sp>
        <p:nvSpPr>
          <p:cNvPr id="8" name="Slide Number Placeholder 7"/>
          <p:cNvSpPr>
            <a:spLocks noGrp="1"/>
          </p:cNvSpPr>
          <p:nvPr>
            <p:ph type="sldNum" sz="quarter" idx="11"/>
          </p:nvPr>
        </p:nvSpPr>
        <p:spPr/>
        <p:txBody>
          <a:bodyPr/>
          <a:lstStyle/>
          <a:p>
            <a:fld id="{E247D6C9-5F2D-4A3C-9CFA-BDF60D856D3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E092B-9966-43B5-A0FD-3AF5970171A3}"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47D6C9-5F2D-4A3C-9CFA-BDF60D856D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DE092B-9966-43B5-A0FD-3AF5970171A3}"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247D6C9-5F2D-4A3C-9CFA-BDF60D856D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8DE092B-9966-43B5-A0FD-3AF5970171A3}"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47D6C9-5F2D-4A3C-9CFA-BDF60D856D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8DE092B-9966-43B5-A0FD-3AF5970171A3}" type="datetimeFigureOut">
              <a:rPr lang="en-US" smtClean="0"/>
              <a:pPr/>
              <a:t>1/29/2013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247D6C9-5F2D-4A3C-9CFA-BDF60D856D3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Czo9cjlpkZU" TargetMode="Externa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0EyDd7rZWnE" TargetMode="Externa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8000" r="-8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876800"/>
            <a:ext cx="6400800" cy="914400"/>
          </a:xfrm>
        </p:spPr>
        <p:txBody>
          <a:bodyPr>
            <a:normAutofit lnSpcReduction="10000"/>
          </a:bodyPr>
          <a:lstStyle/>
          <a:p>
            <a:pPr algn="ctr"/>
            <a:r>
              <a:rPr lang="en-US" sz="3200" dirty="0" smtClean="0">
                <a:solidFill>
                  <a:srgbClr val="FFC000"/>
                </a:solidFill>
              </a:rPr>
              <a:t>Concept:  Informational Text – Science Article</a:t>
            </a:r>
            <a:endParaRPr lang="en-US" sz="3200" dirty="0">
              <a:solidFill>
                <a:srgbClr val="FFC000"/>
              </a:solidFill>
            </a:endParaRPr>
          </a:p>
        </p:txBody>
      </p:sp>
      <p:sp>
        <p:nvSpPr>
          <p:cNvPr id="4" name="Subtitle 2"/>
          <p:cNvSpPr txBox="1">
            <a:spLocks/>
          </p:cNvSpPr>
          <p:nvPr/>
        </p:nvSpPr>
        <p:spPr>
          <a:xfrm>
            <a:off x="762000" y="381000"/>
            <a:ext cx="7467600" cy="914400"/>
          </a:xfrm>
          <a:prstGeom prst="rect">
            <a:avLst/>
          </a:prstGeom>
        </p:spPr>
        <p:txBody>
          <a:bodyPr vert="horz" tIns="0" rIns="45720" bIns="0" anchor="b">
            <a:normAutofit/>
          </a:bodyPr>
          <a:lstStyle/>
          <a:p>
            <a:pPr marL="0" marR="0" lvl="0" indent="0"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n-US" sz="4800" b="0" i="0" u="none" strike="noStrike" kern="1200" cap="none" spc="0" normalizeH="0" baseline="0" noProof="0" dirty="0" smtClean="0">
                <a:ln>
                  <a:noFill/>
                </a:ln>
                <a:solidFill>
                  <a:srgbClr val="FFC000"/>
                </a:solidFill>
                <a:effectLst/>
                <a:uLnTx/>
                <a:uFillTx/>
                <a:latin typeface="+mn-lt"/>
                <a:ea typeface="+mn-ea"/>
                <a:cs typeface="+mn-cs"/>
              </a:rPr>
              <a:t>“A Tale of Two Rocks”</a:t>
            </a:r>
            <a:endParaRPr kumimoji="0" lang="en-US" sz="4800" b="0" i="0" u="none" strike="noStrike" kern="1200" cap="none" spc="0" normalizeH="0" baseline="0" noProof="0" dirty="0">
              <a:ln>
                <a:noFill/>
              </a:ln>
              <a:solidFill>
                <a:srgbClr val="FFC000"/>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Post-Read Activity</a:t>
            </a:r>
            <a:endParaRPr lang="en-US" dirty="0"/>
          </a:p>
        </p:txBody>
      </p:sp>
      <p:sp>
        <p:nvSpPr>
          <p:cNvPr id="3" name="Content Placeholder 2"/>
          <p:cNvSpPr>
            <a:spLocks noGrp="1"/>
          </p:cNvSpPr>
          <p:nvPr>
            <p:ph idx="1"/>
          </p:nvPr>
        </p:nvSpPr>
        <p:spPr/>
        <p:txBody>
          <a:bodyPr>
            <a:normAutofit fontScale="92500" lnSpcReduction="10000"/>
          </a:bodyPr>
          <a:lstStyle/>
          <a:p>
            <a:pPr marL="0" indent="36513" algn="ctr">
              <a:buNone/>
            </a:pPr>
            <a:r>
              <a:rPr lang="en-US" dirty="0" smtClean="0">
                <a:solidFill>
                  <a:srgbClr val="FFC000"/>
                </a:solidFill>
              </a:rPr>
              <a:t>Thesis</a:t>
            </a:r>
          </a:p>
          <a:p>
            <a:pPr marL="0" indent="36513" algn="ctr">
              <a:buNone/>
            </a:pPr>
            <a:r>
              <a:rPr lang="en-US" dirty="0" smtClean="0">
                <a:solidFill>
                  <a:schemeClr val="accent2">
                    <a:lumMod val="60000"/>
                    <a:lumOff val="40000"/>
                  </a:schemeClr>
                </a:solidFill>
              </a:rPr>
              <a:t>According to many scientists, the impact of the asteroid was the catalyst for “the sudden birth of a very different world.”</a:t>
            </a:r>
          </a:p>
          <a:p>
            <a:pPr marL="0" indent="36513" algn="ctr">
              <a:buNone/>
            </a:pPr>
            <a:endParaRPr lang="en-US" dirty="0" smtClean="0"/>
          </a:p>
          <a:p>
            <a:pPr marL="0" indent="36513" algn="ctr">
              <a:buNone/>
            </a:pPr>
            <a:r>
              <a:rPr lang="en-US" dirty="0" smtClean="0"/>
              <a:t>Find </a:t>
            </a:r>
            <a:r>
              <a:rPr lang="en-US" u="sng" dirty="0" smtClean="0"/>
              <a:t>three</a:t>
            </a:r>
            <a:r>
              <a:rPr lang="en-US" dirty="0" smtClean="0"/>
              <a:t> specific details from the text to support this idea.</a:t>
            </a:r>
          </a:p>
          <a:p>
            <a:pPr marL="0" indent="36513" algn="ctr">
              <a:buNone/>
            </a:pPr>
            <a:r>
              <a:rPr lang="en-US" dirty="0" smtClean="0"/>
              <a:t/>
            </a:r>
            <a:br>
              <a:rPr lang="en-US" dirty="0" smtClean="0"/>
            </a:br>
            <a:r>
              <a:rPr lang="en-US" dirty="0" smtClean="0"/>
              <a:t>Write the thesis and the specific details in your notes.</a:t>
            </a: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Inferences</a:t>
            </a:r>
            <a:endParaRPr lang="en-US" dirty="0"/>
          </a:p>
        </p:txBody>
      </p:sp>
      <p:sp>
        <p:nvSpPr>
          <p:cNvPr id="3" name="Content Placeholder 2"/>
          <p:cNvSpPr>
            <a:spLocks noGrp="1"/>
          </p:cNvSpPr>
          <p:nvPr>
            <p:ph idx="1"/>
          </p:nvPr>
        </p:nvSpPr>
        <p:spPr/>
        <p:txBody>
          <a:bodyPr>
            <a:normAutofit fontScale="92500"/>
          </a:bodyPr>
          <a:lstStyle/>
          <a:p>
            <a:pPr marL="60325" indent="-23813" algn="ctr">
              <a:buNone/>
            </a:pPr>
            <a:r>
              <a:rPr lang="en-US" dirty="0" smtClean="0"/>
              <a:t>The author of this text infers that humans and other large mammals wouldn’t have evolved if dinosaurs hadn’t become extinct.</a:t>
            </a:r>
          </a:p>
          <a:p>
            <a:pPr marL="60325" indent="-23813" algn="ctr">
              <a:buNone/>
            </a:pPr>
            <a:endParaRPr lang="en-US" dirty="0" smtClean="0"/>
          </a:p>
          <a:p>
            <a:pPr marL="60325" indent="-23813" algn="ctr">
              <a:buNone/>
            </a:pPr>
            <a:r>
              <a:rPr lang="en-US" dirty="0" smtClean="0"/>
              <a:t>Do you agree with this reasoning?</a:t>
            </a:r>
          </a:p>
          <a:p>
            <a:pPr marL="60325" indent="-23813" algn="ctr">
              <a:buNone/>
            </a:pPr>
            <a:endParaRPr lang="en-US" dirty="0" smtClean="0"/>
          </a:p>
          <a:p>
            <a:pPr marL="60325" indent="-23813" algn="ctr">
              <a:buNone/>
            </a:pPr>
            <a:r>
              <a:rPr lang="en-US" dirty="0" smtClean="0"/>
              <a:t>Why or why not?</a:t>
            </a:r>
          </a:p>
          <a:p>
            <a:pPr marL="60325" indent="-23813" algn="ctr">
              <a:buNone/>
            </a:pPr>
            <a:endParaRPr lang="en-US" dirty="0" smtClean="0"/>
          </a:p>
          <a:p>
            <a:pPr marL="60325" indent="-23813" algn="ctr">
              <a:buNone/>
            </a:pPr>
            <a:r>
              <a:rPr lang="en-US" dirty="0" smtClean="0"/>
              <a:t>Use examples from the text </a:t>
            </a:r>
            <a:r>
              <a:rPr lang="en-US" smtClean="0"/>
              <a:t>as support.</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normAutofit lnSpcReduction="10000"/>
          </a:bodyPr>
          <a:lstStyle/>
          <a:p>
            <a:pPr marL="0" indent="36513" algn="ctr">
              <a:buNone/>
            </a:pPr>
            <a:r>
              <a:rPr lang="en-US" dirty="0" smtClean="0">
                <a:solidFill>
                  <a:srgbClr val="FFC000"/>
                </a:solidFill>
              </a:rPr>
              <a:t>How can readers determine the main idea of informational texts?</a:t>
            </a:r>
          </a:p>
          <a:p>
            <a:pPr marL="0" indent="36513" algn="ctr">
              <a:buNone/>
            </a:pPr>
            <a:endParaRPr lang="en-US" dirty="0" smtClean="0"/>
          </a:p>
          <a:p>
            <a:pPr marL="0" indent="36513" algn="ctr">
              <a:buNone/>
            </a:pPr>
            <a:r>
              <a:rPr lang="en-US" dirty="0" smtClean="0"/>
              <a:t>The main idea is a brief statement of what you think the author wants the reader to know after reading each paragraph or an entire nonfiction selection.  Frequently, the author does not directly state the main idea, and readers must gather details to determine the implied concept.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to the Text</a:t>
            </a:r>
            <a:endParaRPr lang="en-US" dirty="0"/>
          </a:p>
        </p:txBody>
      </p:sp>
      <p:sp>
        <p:nvSpPr>
          <p:cNvPr id="3" name="Content Placeholder 2"/>
          <p:cNvSpPr>
            <a:spLocks noGrp="1"/>
          </p:cNvSpPr>
          <p:nvPr>
            <p:ph idx="1"/>
          </p:nvPr>
        </p:nvSpPr>
        <p:spPr>
          <a:xfrm>
            <a:off x="457200" y="1600200"/>
            <a:ext cx="6400800" cy="4343399"/>
          </a:xfrm>
        </p:spPr>
        <p:txBody>
          <a:bodyPr>
            <a:normAutofit fontScale="85000" lnSpcReduction="20000"/>
          </a:bodyPr>
          <a:lstStyle/>
          <a:p>
            <a:pPr algn="ctr">
              <a:buNone/>
            </a:pPr>
            <a:r>
              <a:rPr lang="en-US" dirty="0" smtClean="0">
                <a:solidFill>
                  <a:srgbClr val="FFC000"/>
                </a:solidFill>
              </a:rPr>
              <a:t>What happened to the dinosaurs?</a:t>
            </a:r>
          </a:p>
          <a:p>
            <a:pPr algn="ctr">
              <a:buNone/>
            </a:pPr>
            <a:endParaRPr lang="en-US" dirty="0" smtClean="0">
              <a:solidFill>
                <a:srgbClr val="FFC000"/>
              </a:solidFill>
            </a:endParaRPr>
          </a:p>
          <a:p>
            <a:pPr algn="ctr">
              <a:buNone/>
            </a:pPr>
            <a:r>
              <a:rPr lang="en-US" dirty="0" smtClean="0">
                <a:solidFill>
                  <a:srgbClr val="FFC000"/>
                </a:solidFill>
              </a:rPr>
              <a:t>In your notes, quickly make a jot list based on your current knowledge of the dinosaurs’ extinction.</a:t>
            </a:r>
          </a:p>
          <a:p>
            <a:pPr algn="ctr">
              <a:buNone/>
            </a:pPr>
            <a:endParaRPr lang="en-US" dirty="0" smtClean="0"/>
          </a:p>
          <a:p>
            <a:pPr marL="0" indent="36513" algn="ctr">
              <a:buNone/>
            </a:pPr>
            <a:r>
              <a:rPr lang="en-US" dirty="0" smtClean="0"/>
              <a:t>Many theories surround the extinction of the dinosaurs including asteroids and volcanoes.  This text provides scientific evidence of a cataclysmic event where an asteroid hits near the Yucatan Peninsula in Mexico.</a:t>
            </a:r>
            <a:endParaRPr lang="en-US" dirty="0"/>
          </a:p>
        </p:txBody>
      </p:sp>
      <p:pic>
        <p:nvPicPr>
          <p:cNvPr id="1026" name="Picture 2" descr="C:\Documents and Settings\katie.perry\Local Settings\Temporary Internet Files\Content.IE5\M743EZGV\MM900356726[1].gif"/>
          <p:cNvPicPr>
            <a:picLocks noChangeAspect="1" noChangeArrowheads="1" noCrop="1"/>
          </p:cNvPicPr>
          <p:nvPr/>
        </p:nvPicPr>
        <p:blipFill>
          <a:blip r:embed="rId3" cstate="print"/>
          <a:srcRect/>
          <a:stretch>
            <a:fillRect/>
          </a:stretch>
        </p:blipFill>
        <p:spPr bwMode="auto">
          <a:xfrm>
            <a:off x="6477000" y="349250"/>
            <a:ext cx="2370221" cy="1250950"/>
          </a:xfrm>
          <a:prstGeom prst="rect">
            <a:avLst/>
          </a:prstGeom>
          <a:noFill/>
        </p:spPr>
      </p:pic>
      <p:pic>
        <p:nvPicPr>
          <p:cNvPr id="1029" name="Picture 5" descr="http://t0.gstatic.com/images?q=tbn:ANd9GcTyHcI0sK603giiLhf1TlEdY-Bcacy9jqTtq8P17rTRYW_0B1awOQ"/>
          <p:cNvPicPr>
            <a:picLocks noChangeAspect="1" noChangeArrowheads="1"/>
          </p:cNvPicPr>
          <p:nvPr/>
        </p:nvPicPr>
        <p:blipFill>
          <a:blip r:embed="rId4" cstate="print"/>
          <a:srcRect/>
          <a:stretch>
            <a:fillRect/>
          </a:stretch>
        </p:blipFill>
        <p:spPr bwMode="auto">
          <a:xfrm>
            <a:off x="6858000" y="4343400"/>
            <a:ext cx="2047875" cy="222885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Informational Text</a:t>
            </a:r>
            <a:endParaRPr lang="en-US" dirty="0"/>
          </a:p>
        </p:txBody>
      </p:sp>
      <p:sp>
        <p:nvSpPr>
          <p:cNvPr id="3" name="Content Placeholder 2"/>
          <p:cNvSpPr>
            <a:spLocks noGrp="1"/>
          </p:cNvSpPr>
          <p:nvPr>
            <p:ph idx="1"/>
          </p:nvPr>
        </p:nvSpPr>
        <p:spPr/>
        <p:txBody>
          <a:bodyPr/>
          <a:lstStyle/>
          <a:p>
            <a:pPr marL="0" indent="36513" algn="ctr">
              <a:buNone/>
            </a:pPr>
            <a:r>
              <a:rPr lang="en-US" dirty="0" smtClean="0">
                <a:solidFill>
                  <a:srgbClr val="FFC000"/>
                </a:solidFill>
              </a:rPr>
              <a:t>Informational text is a category of nonfiction that uses facts, statistics, and details to inform readers on a specific topic or issue.</a:t>
            </a:r>
          </a:p>
          <a:p>
            <a:pPr marL="0" indent="36513" algn="ctr">
              <a:buNone/>
            </a:pPr>
            <a:endParaRPr lang="en-US" dirty="0" smtClean="0"/>
          </a:p>
          <a:p>
            <a:pPr marL="0" indent="36513" algn="ctr">
              <a:buNone/>
            </a:pPr>
            <a:r>
              <a:rPr lang="en-US" dirty="0" smtClean="0"/>
              <a:t>This information article demonstrates how evidence collected by scientists in various fields can combine to explain events in the past.</a:t>
            </a:r>
          </a:p>
          <a:p>
            <a:pPr marL="0" indent="36513">
              <a:buNone/>
            </a:pPr>
            <a:endParaRPr lang="en-US" dirty="0" smtClean="0"/>
          </a:p>
          <a:p>
            <a:pPr marL="0" indent="36513">
              <a:buNone/>
            </a:pPr>
            <a:endParaRPr lang="en-US" dirty="0" smtClean="0"/>
          </a:p>
          <a:p>
            <a:pPr marL="0" indent="36513">
              <a:buNone/>
            </a:pPr>
            <a:endParaRPr lang="en-US" dirty="0" smtClean="0"/>
          </a:p>
          <a:p>
            <a:pPr marL="0" indent="36513">
              <a:buNone/>
            </a:pP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Chicxulub</a:t>
            </a:r>
            <a:r>
              <a:rPr lang="en-US" dirty="0" smtClean="0"/>
              <a:t> Crater</a:t>
            </a:r>
            <a:endParaRPr lang="en-US" dirty="0"/>
          </a:p>
        </p:txBody>
      </p:sp>
      <p:sp>
        <p:nvSpPr>
          <p:cNvPr id="3" name="Content Placeholder 2"/>
          <p:cNvSpPr>
            <a:spLocks noGrp="1"/>
          </p:cNvSpPr>
          <p:nvPr>
            <p:ph idx="1"/>
          </p:nvPr>
        </p:nvSpPr>
        <p:spPr>
          <a:xfrm>
            <a:off x="457200" y="1371600"/>
            <a:ext cx="7467600" cy="4754563"/>
          </a:xfrm>
        </p:spPr>
        <p:txBody>
          <a:bodyPr/>
          <a:lstStyle/>
          <a:p>
            <a:pPr marL="0" indent="36513" algn="ctr">
              <a:buNone/>
            </a:pPr>
            <a:r>
              <a:rPr lang="en-US" dirty="0" smtClean="0"/>
              <a:t>Most scientists now agree that the large crater off the coast of Mexico resulted from the asteroid that killed the dinosaurs approximately 65 million years ago.</a:t>
            </a:r>
            <a:endParaRPr lang="en-US" dirty="0"/>
          </a:p>
        </p:txBody>
      </p:sp>
      <p:pic>
        <p:nvPicPr>
          <p:cNvPr id="4" name="Picture 2" descr="http://t1.gstatic.com/images?q=tbn:ANd9GcQzYMy6HdwUuuOOgTYNS42dH-l3j0iYTtB6aDneni-t3EGJ2j5aR4HbM14z"/>
          <p:cNvPicPr>
            <a:picLocks noChangeAspect="1" noChangeArrowheads="1"/>
          </p:cNvPicPr>
          <p:nvPr/>
        </p:nvPicPr>
        <p:blipFill>
          <a:blip r:embed="rId3" cstate="print"/>
          <a:srcRect/>
          <a:stretch>
            <a:fillRect/>
          </a:stretch>
        </p:blipFill>
        <p:spPr bwMode="auto">
          <a:xfrm>
            <a:off x="2590800" y="3581400"/>
            <a:ext cx="3194565" cy="3124200"/>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Coverage</a:t>
            </a:r>
            <a:endParaRPr lang="en-US" dirty="0"/>
          </a:p>
        </p:txBody>
      </p:sp>
      <p:sp>
        <p:nvSpPr>
          <p:cNvPr id="3" name="Content Placeholder 2"/>
          <p:cNvSpPr>
            <a:spLocks noGrp="1"/>
          </p:cNvSpPr>
          <p:nvPr>
            <p:ph idx="1"/>
          </p:nvPr>
        </p:nvSpPr>
        <p:spPr/>
        <p:txBody>
          <a:bodyPr/>
          <a:lstStyle/>
          <a:p>
            <a:pPr marL="0" indent="36513" algn="ctr">
              <a:buNone/>
            </a:pPr>
            <a:r>
              <a:rPr lang="en-US" dirty="0" smtClean="0"/>
              <a:t>This first video is a short BBC report about the scientific discoveries concerning </a:t>
            </a:r>
            <a:r>
              <a:rPr lang="en-US" dirty="0" err="1" smtClean="0"/>
              <a:t>Chicxulub</a:t>
            </a:r>
            <a:r>
              <a:rPr lang="en-US" dirty="0" smtClean="0"/>
              <a:t>.  Many of the facts directly relate to the informational text used in the lesson.</a:t>
            </a:r>
          </a:p>
          <a:p>
            <a:pPr marL="0" indent="36513">
              <a:buNone/>
            </a:pPr>
            <a:endParaRPr lang="en-US" dirty="0" smtClean="0"/>
          </a:p>
          <a:p>
            <a:pPr marL="0" indent="36513">
              <a:buNone/>
            </a:pPr>
            <a:r>
              <a:rPr lang="en-US" dirty="0" smtClean="0">
                <a:hlinkClick r:id="rId3"/>
              </a:rPr>
              <a:t>http://www.youtube.com/watch?v=Czo9cjlpkZU</a:t>
            </a:r>
            <a:endParaRPr lang="en-US" dirty="0" smtClean="0"/>
          </a:p>
          <a:p>
            <a:pPr marL="0" indent="36513">
              <a:buNone/>
            </a:pPr>
            <a:endParaRPr lang="en-US" dirty="0"/>
          </a:p>
        </p:txBody>
      </p:sp>
      <p:pic>
        <p:nvPicPr>
          <p:cNvPr id="24580" name="Picture 4" descr="http://t0.gstatic.com/images?q=tbn:ANd9GcT7Bq-sE4fEn5uMjbLoJA2ki3Q1UoWNg6hO0ufwdFEO0woDRPS0"/>
          <p:cNvPicPr>
            <a:picLocks noChangeAspect="1" noChangeArrowheads="1"/>
          </p:cNvPicPr>
          <p:nvPr/>
        </p:nvPicPr>
        <p:blipFill>
          <a:blip r:embed="rId4" cstate="print"/>
          <a:srcRect/>
          <a:stretch>
            <a:fillRect/>
          </a:stretch>
        </p:blipFill>
        <p:spPr bwMode="auto">
          <a:xfrm>
            <a:off x="3048000" y="4876800"/>
            <a:ext cx="2124075" cy="1704975"/>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Coverage</a:t>
            </a:r>
            <a:endParaRPr lang="en-US" dirty="0"/>
          </a:p>
        </p:txBody>
      </p:sp>
      <p:sp>
        <p:nvSpPr>
          <p:cNvPr id="3" name="Content Placeholder 2"/>
          <p:cNvSpPr>
            <a:spLocks noGrp="1"/>
          </p:cNvSpPr>
          <p:nvPr>
            <p:ph idx="1"/>
          </p:nvPr>
        </p:nvSpPr>
        <p:spPr/>
        <p:txBody>
          <a:bodyPr>
            <a:normAutofit lnSpcReduction="10000"/>
          </a:bodyPr>
          <a:lstStyle/>
          <a:p>
            <a:pPr marL="0" indent="36513" algn="ctr">
              <a:buNone/>
            </a:pPr>
            <a:r>
              <a:rPr lang="en-US" dirty="0" smtClean="0"/>
              <a:t>This second video presents a more scientific explanation and even mentions one of the scientists in our selection.  However, notice the differences between this report and the “news” report.  Be prepared to compare them following the video.</a:t>
            </a:r>
          </a:p>
          <a:p>
            <a:pPr marL="0" indent="36513">
              <a:buNone/>
            </a:pPr>
            <a:endParaRPr lang="en-US" dirty="0" smtClean="0"/>
          </a:p>
          <a:p>
            <a:pPr marL="0" indent="36513">
              <a:buNone/>
            </a:pPr>
            <a:r>
              <a:rPr lang="en-US" dirty="0" smtClean="0">
                <a:hlinkClick r:id="rId3"/>
              </a:rPr>
              <a:t>http://www.youtube.com/watch?v=0EyDd7rZWnE</a:t>
            </a:r>
            <a:endParaRPr lang="en-US" dirty="0" smtClean="0"/>
          </a:p>
          <a:p>
            <a:pPr marL="0" indent="36513">
              <a:buNone/>
            </a:pP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Jargon</a:t>
            </a:r>
            <a:endParaRPr lang="en-US" dirty="0"/>
          </a:p>
        </p:txBody>
      </p:sp>
      <p:sp>
        <p:nvSpPr>
          <p:cNvPr id="3" name="Content Placeholder 2"/>
          <p:cNvSpPr>
            <a:spLocks noGrp="1"/>
          </p:cNvSpPr>
          <p:nvPr>
            <p:ph idx="1"/>
          </p:nvPr>
        </p:nvSpPr>
        <p:spPr/>
        <p:txBody>
          <a:bodyPr>
            <a:normAutofit fontScale="92500" lnSpcReduction="20000"/>
          </a:bodyPr>
          <a:lstStyle/>
          <a:p>
            <a:pPr marL="0" indent="36513" algn="ctr">
              <a:buNone/>
            </a:pPr>
            <a:r>
              <a:rPr lang="en-US" dirty="0" smtClean="0">
                <a:solidFill>
                  <a:srgbClr val="FFC000"/>
                </a:solidFill>
              </a:rPr>
              <a:t>Jargon is specialized vocabulary that members of a particular profession or group use.  </a:t>
            </a:r>
          </a:p>
          <a:p>
            <a:pPr marL="0" indent="36513" algn="ctr">
              <a:buNone/>
            </a:pPr>
            <a:endParaRPr lang="en-US" dirty="0" smtClean="0">
              <a:solidFill>
                <a:srgbClr val="FFC000"/>
              </a:solidFill>
            </a:endParaRPr>
          </a:p>
          <a:p>
            <a:pPr marL="0" indent="36513" algn="ctr">
              <a:buNone/>
            </a:pPr>
            <a:r>
              <a:rPr lang="en-US" dirty="0" smtClean="0"/>
              <a:t>It makes writing more specific and authentic, but it can also make an informational article hard to read.</a:t>
            </a:r>
          </a:p>
          <a:p>
            <a:pPr marL="0" indent="36513" algn="ctr">
              <a:buNone/>
            </a:pPr>
            <a:endParaRPr lang="en-US" dirty="0" smtClean="0"/>
          </a:p>
          <a:p>
            <a:pPr marL="0" indent="36513" algn="ctr">
              <a:buNone/>
            </a:pPr>
            <a:r>
              <a:rPr lang="en-US" dirty="0" smtClean="0"/>
              <a:t>Some examples from the text include </a:t>
            </a:r>
            <a:r>
              <a:rPr lang="en-US" i="1" dirty="0" smtClean="0"/>
              <a:t>sediment, magnetometer, pulverized, </a:t>
            </a:r>
            <a:r>
              <a:rPr lang="en-US" dirty="0" smtClean="0"/>
              <a:t>and </a:t>
            </a:r>
            <a:r>
              <a:rPr lang="en-US" i="1" dirty="0" smtClean="0"/>
              <a:t>anomalous.</a:t>
            </a:r>
            <a:endParaRPr lang="en-US" i="1" dirty="0"/>
          </a:p>
        </p:txBody>
      </p:sp>
      <p:pic>
        <p:nvPicPr>
          <p:cNvPr id="22530" name="Picture 2" descr="http://t1.gstatic.com/images?q=tbn:ANd9GcQ4Wz_D0NCnFgO49OpFfQYXJpXaad1cu6kI91vLvsanho19dw1Q"/>
          <p:cNvPicPr>
            <a:picLocks noChangeAspect="1" noChangeArrowheads="1"/>
          </p:cNvPicPr>
          <p:nvPr/>
        </p:nvPicPr>
        <p:blipFill>
          <a:blip r:embed="rId3" cstate="print"/>
          <a:srcRect/>
          <a:stretch>
            <a:fillRect/>
          </a:stretch>
        </p:blipFill>
        <p:spPr bwMode="auto">
          <a:xfrm>
            <a:off x="7620000" y="4953000"/>
            <a:ext cx="1238250" cy="1552575"/>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the Text</a:t>
            </a:r>
            <a:endParaRPr lang="en-US" dirty="0"/>
          </a:p>
        </p:txBody>
      </p:sp>
      <p:sp>
        <p:nvSpPr>
          <p:cNvPr id="3" name="Content Placeholder 2"/>
          <p:cNvSpPr>
            <a:spLocks noGrp="1"/>
          </p:cNvSpPr>
          <p:nvPr>
            <p:ph idx="1"/>
          </p:nvPr>
        </p:nvSpPr>
        <p:spPr>
          <a:xfrm>
            <a:off x="457200" y="2362200"/>
            <a:ext cx="7467600" cy="4114800"/>
          </a:xfrm>
        </p:spPr>
        <p:txBody>
          <a:bodyPr/>
          <a:lstStyle/>
          <a:p>
            <a:pPr marL="0" indent="36513" algn="ctr">
              <a:buNone/>
            </a:pPr>
            <a:r>
              <a:rPr lang="en-US" dirty="0" smtClean="0"/>
              <a:t>As we read the text, think about the thesis of the article, the main idea that the author is trying to convey.</a:t>
            </a:r>
          </a:p>
          <a:p>
            <a:pPr marL="0" indent="36513" algn="ctr">
              <a:buNone/>
            </a:pPr>
            <a:endParaRPr lang="en-US" dirty="0" smtClean="0"/>
          </a:p>
          <a:p>
            <a:pPr marL="0" indent="36513" algn="ctr">
              <a:buNone/>
            </a:pPr>
            <a:r>
              <a:rPr lang="en-US" dirty="0" smtClean="0"/>
              <a:t>Be prepared to discuss the thesis and the supporting details listed throughout the article.</a:t>
            </a:r>
            <a:endParaRPr lang="en-US" dirty="0"/>
          </a:p>
        </p:txBody>
      </p:sp>
      <p:pic>
        <p:nvPicPr>
          <p:cNvPr id="21506" name="Picture 2" descr="http://i1-news.softpedia-static.com/images/news2/What-Caused-Dinosaurs-039-Extinction-2.jpg"/>
          <p:cNvPicPr>
            <a:picLocks noChangeAspect="1" noChangeArrowheads="1"/>
          </p:cNvPicPr>
          <p:nvPr/>
        </p:nvPicPr>
        <p:blipFill>
          <a:blip r:embed="rId3" cstate="print"/>
          <a:srcRect/>
          <a:stretch>
            <a:fillRect/>
          </a:stretch>
        </p:blipFill>
        <p:spPr bwMode="auto">
          <a:xfrm>
            <a:off x="5791200" y="381000"/>
            <a:ext cx="2857500" cy="1781176"/>
          </a:xfrm>
          <a:prstGeom prst="rect">
            <a:avLst/>
          </a:prstGeom>
          <a:noFill/>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0"/>
  <p:tag name="TEAMSINLEADERBOARD" val="5"/>
  <p:tag name="BUBBLEVALUEFORMAT" val="0.0"/>
  <p:tag name="CUSTOMCELLFORECOLOR" val="-16777216"/>
  <p:tag name="CUSTOMCELLBACKCOLOR4" val="-8355712"/>
  <p:tag name="DISPLAYDEVICEID" val="True"/>
  <p:tag name="GRIDSIZE" val="{Width=800, Height=600}"/>
  <p:tag name="CHARTLABELS" val="0"/>
  <p:tag name="PARTLISTDEFAULT" val="0"/>
  <p:tag name="INCORRECTPOINTVALUE" val="0"/>
  <p:tag name="AUTOADJUSTPARTRANGE" val="True"/>
  <p:tag name="FIBNUMRESULTS" val="5"/>
  <p:tag name="PRRESPONSE2" val="9"/>
  <p:tag name="PRRESPONSE6" val="5"/>
  <p:tag name="PRRESPONSE10" val="1"/>
  <p:tag name="POWERPOINTVERSION" val="14.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4" ma:contentTypeDescription="Create a new document." ma:contentTypeScope="" ma:versionID="e4b7918f6d70a6bbd3ae09fdaae93119"/>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7CA8AA4A-6B6B-435B-9D7A-964537D12048}">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5835EA18-42DE-4F6C-8D00-7B01A808AAD0}">
  <ds:schemaRefs>
    <ds:schemaRef ds:uri="http://schemas.microsoft.com/sharepoint/v3/contenttype/forms"/>
  </ds:schemaRefs>
</ds:datastoreItem>
</file>

<file path=customXml/itemProps3.xml><?xml version="1.0" encoding="utf-8"?>
<ds:datastoreItem xmlns:ds="http://schemas.openxmlformats.org/officeDocument/2006/customXml" ds:itemID="{95BE8441-738D-4190-BAB3-633C390E0B8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Technic</Template>
  <TotalTime>170</TotalTime>
  <Words>477</Words>
  <Application>Microsoft Office PowerPoint</Application>
  <PresentationFormat>On-screen Show (4:3)</PresentationFormat>
  <Paragraphs>53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PowerPoint Presentation</vt:lpstr>
      <vt:lpstr>Essential Question</vt:lpstr>
      <vt:lpstr>Background to the Text</vt:lpstr>
      <vt:lpstr>Informational Text</vt:lpstr>
      <vt:lpstr>Chicxulub Crater</vt:lpstr>
      <vt:lpstr>Media Coverage</vt:lpstr>
      <vt:lpstr>Media Coverage</vt:lpstr>
      <vt:lpstr>Jargon</vt:lpstr>
      <vt:lpstr>Reading the Text</vt:lpstr>
      <vt:lpstr>Post-Read Activity</vt:lpstr>
      <vt:lpstr>Making Inferences</vt:lpstr>
    </vt:vector>
  </TitlesOfParts>
  <Company>bcss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katie.perry</dc:creator>
  <cp:lastModifiedBy>Megan Kingsley</cp:lastModifiedBy>
  <cp:revision>16</cp:revision>
  <dcterms:created xsi:type="dcterms:W3CDTF">2011-09-19T18:37:56Z</dcterms:created>
  <dcterms:modified xsi:type="dcterms:W3CDTF">2013-01-29T14:56:18Z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TC300026889990</vt:lpwstr>
  </property>
</Properties>
</file>