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3B01470-4C56-482D-AF3D-15240B649D37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FAE29C3-9252-43AF-B2CF-4A17BA368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1470-4C56-482D-AF3D-15240B649D37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29C3-9252-43AF-B2CF-4A17BA368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1470-4C56-482D-AF3D-15240B649D37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29C3-9252-43AF-B2CF-4A17BA368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1470-4C56-482D-AF3D-15240B649D37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29C3-9252-43AF-B2CF-4A17BA368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1470-4C56-482D-AF3D-15240B649D37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29C3-9252-43AF-B2CF-4A17BA368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1470-4C56-482D-AF3D-15240B649D37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29C3-9252-43AF-B2CF-4A17BA368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1470-4C56-482D-AF3D-15240B649D37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29C3-9252-43AF-B2CF-4A17BA368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B01470-4C56-482D-AF3D-15240B649D37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AE29C3-9252-43AF-B2CF-4A17BA368A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3B01470-4C56-482D-AF3D-15240B649D37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FAE29C3-9252-43AF-B2CF-4A17BA368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1470-4C56-482D-AF3D-15240B649D37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29C3-9252-43AF-B2CF-4A17BA368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1470-4C56-482D-AF3D-15240B649D37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29C3-9252-43AF-B2CF-4A17BA368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1470-4C56-482D-AF3D-15240B649D37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29C3-9252-43AF-B2CF-4A17BA368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3B01470-4C56-482D-AF3D-15240B649D37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FAE29C3-9252-43AF-B2CF-4A17BA368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24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23.xml"/><Relationship Id="rId1" Type="http://schemas.openxmlformats.org/officeDocument/2006/relationships/vmlDrawing" Target="../drawings/vmlDrawing4.v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10" Type="http://schemas.openxmlformats.org/officeDocument/2006/relationships/image" Target="../media/image3.png"/><Relationship Id="rId4" Type="http://schemas.openxmlformats.org/officeDocument/2006/relationships/tags" Target="../tags/tag25.xml"/><Relationship Id="rId9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29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28.xml"/><Relationship Id="rId1" Type="http://schemas.openxmlformats.org/officeDocument/2006/relationships/vmlDrawing" Target="../drawings/vmlDrawing5.v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10" Type="http://schemas.openxmlformats.org/officeDocument/2006/relationships/image" Target="../media/image3.png"/><Relationship Id="rId4" Type="http://schemas.openxmlformats.org/officeDocument/2006/relationships/tags" Target="../tags/tag30.xml"/><Relationship Id="rId9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tags" Target="../tags/tag34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33.xml"/><Relationship Id="rId1" Type="http://schemas.openxmlformats.org/officeDocument/2006/relationships/vmlDrawing" Target="../drawings/vmlDrawing6.v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10" Type="http://schemas.openxmlformats.org/officeDocument/2006/relationships/image" Target="../media/image3.png"/><Relationship Id="rId4" Type="http://schemas.openxmlformats.org/officeDocument/2006/relationships/tags" Target="../tags/tag35.xml"/><Relationship Id="rId9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tags" Target="../tags/tag39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38.xml"/><Relationship Id="rId1" Type="http://schemas.openxmlformats.org/officeDocument/2006/relationships/vmlDrawing" Target="../drawings/vmlDrawing7.v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10" Type="http://schemas.openxmlformats.org/officeDocument/2006/relationships/image" Target="../media/image3.png"/><Relationship Id="rId4" Type="http://schemas.openxmlformats.org/officeDocument/2006/relationships/tags" Target="../tags/tag40.xml"/><Relationship Id="rId9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tags" Target="../tags/tag44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43.xml"/><Relationship Id="rId1" Type="http://schemas.openxmlformats.org/officeDocument/2006/relationships/vmlDrawing" Target="../drawings/vmlDrawing8.v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10" Type="http://schemas.openxmlformats.org/officeDocument/2006/relationships/image" Target="../media/image3.png"/><Relationship Id="rId4" Type="http://schemas.openxmlformats.org/officeDocument/2006/relationships/tags" Target="../tags/tag45.xml"/><Relationship Id="rId9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tags" Target="../tags/tag49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48.xml"/><Relationship Id="rId1" Type="http://schemas.openxmlformats.org/officeDocument/2006/relationships/vmlDrawing" Target="../drawings/vmlDrawing9.v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10" Type="http://schemas.openxmlformats.org/officeDocument/2006/relationships/image" Target="../media/image3.png"/><Relationship Id="rId4" Type="http://schemas.openxmlformats.org/officeDocument/2006/relationships/tags" Target="../tags/tag50.xml"/><Relationship Id="rId9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tags" Target="../tags/tag54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53.xml"/><Relationship Id="rId1" Type="http://schemas.openxmlformats.org/officeDocument/2006/relationships/vmlDrawing" Target="../drawings/vmlDrawing10.vml"/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10" Type="http://schemas.openxmlformats.org/officeDocument/2006/relationships/image" Target="../media/image3.png"/><Relationship Id="rId4" Type="http://schemas.openxmlformats.org/officeDocument/2006/relationships/tags" Target="../tags/tag55.xml"/><Relationship Id="rId9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9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8.xml"/><Relationship Id="rId1" Type="http://schemas.openxmlformats.org/officeDocument/2006/relationships/vmlDrawing" Target="../drawings/vmlDrawing1.v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10" Type="http://schemas.openxmlformats.org/officeDocument/2006/relationships/image" Target="../media/image3.png"/><Relationship Id="rId4" Type="http://schemas.openxmlformats.org/officeDocument/2006/relationships/tags" Target="../tags/tag10.xml"/><Relationship Id="rId9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14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2.v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10" Type="http://schemas.openxmlformats.org/officeDocument/2006/relationships/image" Target="../media/image3.png"/><Relationship Id="rId4" Type="http://schemas.openxmlformats.org/officeDocument/2006/relationships/tags" Target="../tags/tag15.xml"/><Relationship Id="rId9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19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18.xml"/><Relationship Id="rId1" Type="http://schemas.openxmlformats.org/officeDocument/2006/relationships/vmlDrawing" Target="../drawings/vmlDrawing3.v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10" Type="http://schemas.openxmlformats.org/officeDocument/2006/relationships/image" Target="../media/image3.png"/><Relationship Id="rId4" Type="http://schemas.openxmlformats.org/officeDocument/2006/relationships/tags" Target="../tags/tag20.xml"/><Relationship Id="rId9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8, Lesson 1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a clause?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she feeds Scarlet, </a:t>
            </a:r>
            <a:r>
              <a:rPr lang="en-US" u="sng" dirty="0" smtClean="0"/>
              <a:t>Kate brushes her coat and mane.</a:t>
            </a:r>
            <a:endParaRPr lang="en-US" u="sng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2286000"/>
            <a:ext cx="4114800" cy="3639312"/>
          </a:xfrm>
        </p:spPr>
        <p:txBody>
          <a:bodyPr>
            <a:normAutofit/>
          </a:bodyPr>
          <a:lstStyle/>
          <a:p>
            <a:pPr marL="624078" indent="-514350">
              <a:spcBef>
                <a:spcPct val="20000"/>
              </a:spcBef>
              <a:buFont typeface="Georgia"/>
              <a:buAutoNum type="arabicPeriod"/>
            </a:pPr>
            <a:r>
              <a:rPr lang="en-US" dirty="0" smtClean="0"/>
              <a:t>Independent clause</a:t>
            </a:r>
          </a:p>
          <a:p>
            <a:pPr marL="624078" indent="-514350">
              <a:spcBef>
                <a:spcPct val="20000"/>
              </a:spcBef>
              <a:buFont typeface="Georgia"/>
              <a:buAutoNum type="arabicPeriod"/>
            </a:pPr>
            <a:r>
              <a:rPr lang="en-US" dirty="0" smtClean="0"/>
              <a:t>Dependent clause</a:t>
            </a:r>
            <a:endParaRPr lang="en-US" dirty="0"/>
          </a:p>
        </p:txBody>
      </p:sp>
      <p:grpSp>
        <p:nvGrpSpPr>
          <p:cNvPr id="9" name="TPGrid"/>
          <p:cNvGrpSpPr/>
          <p:nvPr>
            <p:custDataLst>
              <p:tags r:id="rId5"/>
            </p:custDataLst>
          </p:nvPr>
        </p:nvGrpSpPr>
        <p:grpSpPr>
          <a:xfrm>
            <a:off x="8194675" y="4711700"/>
            <a:ext cx="949325" cy="876300"/>
            <a:chOff x="-1397000" y="-1270000"/>
            <a:chExt cx="949325" cy="876300"/>
          </a:xfrm>
        </p:grpSpPr>
        <p:pic>
          <p:nvPicPr>
            <p:cNvPr id="7" name="gridPicture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70000" y="-1270000"/>
              <a:ext cx="695325" cy="876300"/>
            </a:xfrm>
            <a:prstGeom prst="rect">
              <a:avLst/>
            </a:prstGeom>
          </p:spPr>
        </p:pic>
        <p:sp>
          <p:nvSpPr>
            <p:cNvPr id="8" name="gridText"/>
            <p:cNvSpPr txBox="1"/>
            <p:nvPr/>
          </p:nvSpPr>
          <p:spPr>
            <a:xfrm>
              <a:off x="-1397000" y="-774700"/>
              <a:ext cx="949325" cy="254000"/>
            </a:xfrm>
            <a:prstGeom prst="rect">
              <a:avLst/>
            </a:prstGeom>
            <a:noFill/>
          </p:spPr>
          <p:txBody>
            <a:bodyPr vert="horz" wrap="none" rtlCol="0">
              <a:noAutofit/>
            </a:bodyPr>
            <a:lstStyle/>
            <a:p>
              <a:pPr algn="ctr"/>
              <a:r>
                <a:rPr lang="en-US" sz="800" smtClean="0"/>
                <a:t>Table</a:t>
              </a:r>
              <a:endParaRPr lang="en-US" sz="800"/>
            </a:p>
          </p:txBody>
        </p:sp>
      </p:grpSp>
      <p:sp>
        <p:nvSpPr>
          <p:cNvPr id="10" name="CAI1"/>
          <p:cNvSpPr/>
          <p:nvPr>
            <p:custDataLst>
              <p:tags r:id="rId6"/>
            </p:custDataLst>
          </p:nvPr>
        </p:nvSpPr>
        <p:spPr>
          <a:xfrm>
            <a:off x="254000" y="2413000"/>
            <a:ext cx="254000" cy="2540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1905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She does this</a:t>
            </a:r>
            <a:r>
              <a:rPr lang="en-US" dirty="0" smtClean="0"/>
              <a:t> so that Scarlet’s coat stays shiny.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2286000"/>
            <a:ext cx="4114800" cy="3639312"/>
          </a:xfrm>
        </p:spPr>
        <p:txBody>
          <a:bodyPr>
            <a:normAutofit/>
          </a:bodyPr>
          <a:lstStyle/>
          <a:p>
            <a:pPr marL="624078" indent="-514350">
              <a:spcBef>
                <a:spcPct val="20000"/>
              </a:spcBef>
              <a:buFont typeface="Georgia"/>
              <a:buAutoNum type="arabicPeriod"/>
            </a:pPr>
            <a:r>
              <a:rPr lang="en-US" dirty="0" smtClean="0"/>
              <a:t>Independent clause</a:t>
            </a:r>
          </a:p>
          <a:p>
            <a:pPr marL="624078" indent="-514350">
              <a:spcBef>
                <a:spcPct val="20000"/>
              </a:spcBef>
              <a:buFont typeface="Georgia"/>
              <a:buAutoNum type="arabicPeriod"/>
            </a:pPr>
            <a:r>
              <a:rPr lang="en-US" dirty="0" smtClean="0"/>
              <a:t>Dependent clause</a:t>
            </a:r>
            <a:endParaRPr lang="en-US" dirty="0"/>
          </a:p>
        </p:txBody>
      </p:sp>
      <p:grpSp>
        <p:nvGrpSpPr>
          <p:cNvPr id="9" name="TPGrid"/>
          <p:cNvGrpSpPr/>
          <p:nvPr>
            <p:custDataLst>
              <p:tags r:id="rId5"/>
            </p:custDataLst>
          </p:nvPr>
        </p:nvGrpSpPr>
        <p:grpSpPr>
          <a:xfrm>
            <a:off x="8194675" y="4711700"/>
            <a:ext cx="949325" cy="876300"/>
            <a:chOff x="-1397000" y="-1270000"/>
            <a:chExt cx="949325" cy="876300"/>
          </a:xfrm>
        </p:grpSpPr>
        <p:pic>
          <p:nvPicPr>
            <p:cNvPr id="7" name="gridPicture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70000" y="-1270000"/>
              <a:ext cx="695325" cy="876300"/>
            </a:xfrm>
            <a:prstGeom prst="rect">
              <a:avLst/>
            </a:prstGeom>
          </p:spPr>
        </p:pic>
        <p:sp>
          <p:nvSpPr>
            <p:cNvPr id="8" name="gridText"/>
            <p:cNvSpPr txBox="1"/>
            <p:nvPr/>
          </p:nvSpPr>
          <p:spPr>
            <a:xfrm>
              <a:off x="-1397000" y="-774700"/>
              <a:ext cx="949325" cy="254000"/>
            </a:xfrm>
            <a:prstGeom prst="rect">
              <a:avLst/>
            </a:prstGeom>
            <a:noFill/>
          </p:spPr>
          <p:txBody>
            <a:bodyPr vert="horz" wrap="none" rtlCol="0">
              <a:noAutofit/>
            </a:bodyPr>
            <a:lstStyle/>
            <a:p>
              <a:pPr algn="ctr"/>
              <a:r>
                <a:rPr lang="en-US" sz="800" smtClean="0"/>
                <a:t>Table</a:t>
              </a:r>
              <a:endParaRPr lang="en-US" sz="800"/>
            </a:p>
          </p:txBody>
        </p:sp>
      </p:grpSp>
      <p:sp>
        <p:nvSpPr>
          <p:cNvPr id="10" name="CAI1"/>
          <p:cNvSpPr/>
          <p:nvPr>
            <p:custDataLst>
              <p:tags r:id="rId6"/>
            </p:custDataLst>
          </p:nvPr>
        </p:nvSpPr>
        <p:spPr>
          <a:xfrm>
            <a:off x="254000" y="2413000"/>
            <a:ext cx="254000" cy="2540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1905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Because Scarlet needs exercise</a:t>
            </a:r>
            <a:r>
              <a:rPr lang="en-US" dirty="0" smtClean="0"/>
              <a:t>, Kate rides her daily.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2362200"/>
            <a:ext cx="4114800" cy="3563112"/>
          </a:xfrm>
        </p:spPr>
        <p:txBody>
          <a:bodyPr>
            <a:normAutofit/>
          </a:bodyPr>
          <a:lstStyle/>
          <a:p>
            <a:pPr marL="624078" indent="-514350">
              <a:spcBef>
                <a:spcPct val="20000"/>
              </a:spcBef>
              <a:buFont typeface="Georgia"/>
              <a:buAutoNum type="arabicPeriod"/>
            </a:pPr>
            <a:r>
              <a:rPr lang="en-US" dirty="0" smtClean="0"/>
              <a:t>Independent clause</a:t>
            </a:r>
          </a:p>
          <a:p>
            <a:pPr marL="624078" indent="-514350">
              <a:spcBef>
                <a:spcPct val="20000"/>
              </a:spcBef>
              <a:buFont typeface="Georgia"/>
              <a:buAutoNum type="arabicPeriod"/>
            </a:pPr>
            <a:r>
              <a:rPr lang="en-US" dirty="0" smtClean="0"/>
              <a:t>Dependent clause</a:t>
            </a:r>
            <a:endParaRPr lang="en-US" dirty="0"/>
          </a:p>
        </p:txBody>
      </p:sp>
      <p:grpSp>
        <p:nvGrpSpPr>
          <p:cNvPr id="9" name="TPGrid"/>
          <p:cNvGrpSpPr/>
          <p:nvPr>
            <p:custDataLst>
              <p:tags r:id="rId5"/>
            </p:custDataLst>
          </p:nvPr>
        </p:nvGrpSpPr>
        <p:grpSpPr>
          <a:xfrm>
            <a:off x="8194675" y="4711700"/>
            <a:ext cx="949325" cy="876300"/>
            <a:chOff x="-1397000" y="-1270000"/>
            <a:chExt cx="949325" cy="876300"/>
          </a:xfrm>
        </p:grpSpPr>
        <p:pic>
          <p:nvPicPr>
            <p:cNvPr id="7" name="gridPicture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70000" y="-1270000"/>
              <a:ext cx="695325" cy="876300"/>
            </a:xfrm>
            <a:prstGeom prst="rect">
              <a:avLst/>
            </a:prstGeom>
          </p:spPr>
        </p:pic>
        <p:sp>
          <p:nvSpPr>
            <p:cNvPr id="8" name="gridText"/>
            <p:cNvSpPr txBox="1"/>
            <p:nvPr/>
          </p:nvSpPr>
          <p:spPr>
            <a:xfrm>
              <a:off x="-1397000" y="-774700"/>
              <a:ext cx="949325" cy="254000"/>
            </a:xfrm>
            <a:prstGeom prst="rect">
              <a:avLst/>
            </a:prstGeom>
            <a:noFill/>
          </p:spPr>
          <p:txBody>
            <a:bodyPr vert="horz" wrap="none" rtlCol="0">
              <a:noAutofit/>
            </a:bodyPr>
            <a:lstStyle/>
            <a:p>
              <a:pPr algn="ctr"/>
              <a:r>
                <a:rPr lang="en-US" sz="800" smtClean="0"/>
                <a:t>Table</a:t>
              </a:r>
              <a:endParaRPr lang="en-US" sz="800"/>
            </a:p>
          </p:txBody>
        </p:sp>
      </p:grpSp>
      <p:sp>
        <p:nvSpPr>
          <p:cNvPr id="10" name="CAI1"/>
          <p:cNvSpPr/>
          <p:nvPr>
            <p:custDataLst>
              <p:tags r:id="rId6"/>
            </p:custDataLst>
          </p:nvPr>
        </p:nvSpPr>
        <p:spPr>
          <a:xfrm>
            <a:off x="213360" y="3035300"/>
            <a:ext cx="304800" cy="3048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1905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Kate and Scarlet entered a barrel-racing competition</a:t>
            </a:r>
            <a:r>
              <a:rPr lang="en-US" dirty="0" smtClean="0"/>
              <a:t>, which was very competitive.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2819400"/>
            <a:ext cx="4114800" cy="3105912"/>
          </a:xfrm>
        </p:spPr>
        <p:txBody>
          <a:bodyPr>
            <a:normAutofit/>
          </a:bodyPr>
          <a:lstStyle/>
          <a:p>
            <a:pPr marL="624078" indent="-514350">
              <a:spcBef>
                <a:spcPct val="20000"/>
              </a:spcBef>
              <a:buFont typeface="Georgia"/>
              <a:buAutoNum type="arabicPeriod"/>
            </a:pPr>
            <a:r>
              <a:rPr lang="en-US" dirty="0" smtClean="0"/>
              <a:t>Independent clause</a:t>
            </a:r>
          </a:p>
          <a:p>
            <a:pPr marL="624078" indent="-514350">
              <a:spcBef>
                <a:spcPct val="20000"/>
              </a:spcBef>
              <a:buFont typeface="Georgia"/>
              <a:buAutoNum type="arabicPeriod"/>
            </a:pPr>
            <a:r>
              <a:rPr lang="en-US" dirty="0" smtClean="0"/>
              <a:t>Dependent clause</a:t>
            </a:r>
            <a:endParaRPr lang="en-US" dirty="0"/>
          </a:p>
        </p:txBody>
      </p:sp>
      <p:grpSp>
        <p:nvGrpSpPr>
          <p:cNvPr id="9" name="TPGrid"/>
          <p:cNvGrpSpPr/>
          <p:nvPr>
            <p:custDataLst>
              <p:tags r:id="rId5"/>
            </p:custDataLst>
          </p:nvPr>
        </p:nvGrpSpPr>
        <p:grpSpPr>
          <a:xfrm>
            <a:off x="8194675" y="4711700"/>
            <a:ext cx="949325" cy="876300"/>
            <a:chOff x="-1397000" y="-1270000"/>
            <a:chExt cx="949325" cy="876300"/>
          </a:xfrm>
        </p:grpSpPr>
        <p:pic>
          <p:nvPicPr>
            <p:cNvPr id="7" name="gridPicture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70000" y="-1270000"/>
              <a:ext cx="695325" cy="876300"/>
            </a:xfrm>
            <a:prstGeom prst="rect">
              <a:avLst/>
            </a:prstGeom>
          </p:spPr>
        </p:pic>
        <p:sp>
          <p:nvSpPr>
            <p:cNvPr id="8" name="gridText"/>
            <p:cNvSpPr txBox="1"/>
            <p:nvPr/>
          </p:nvSpPr>
          <p:spPr>
            <a:xfrm>
              <a:off x="-1397000" y="-774700"/>
              <a:ext cx="949325" cy="254000"/>
            </a:xfrm>
            <a:prstGeom prst="rect">
              <a:avLst/>
            </a:prstGeom>
            <a:noFill/>
          </p:spPr>
          <p:txBody>
            <a:bodyPr vert="horz" wrap="none" rtlCol="0">
              <a:noAutofit/>
            </a:bodyPr>
            <a:lstStyle/>
            <a:p>
              <a:pPr algn="ctr"/>
              <a:r>
                <a:rPr lang="en-US" sz="800" smtClean="0"/>
                <a:t>Table</a:t>
              </a:r>
              <a:endParaRPr lang="en-US" sz="800"/>
            </a:p>
          </p:txBody>
        </p:sp>
      </p:grpSp>
      <p:sp>
        <p:nvSpPr>
          <p:cNvPr id="10" name="CAI1"/>
          <p:cNvSpPr/>
          <p:nvPr>
            <p:custDataLst>
              <p:tags r:id="rId6"/>
            </p:custDataLst>
          </p:nvPr>
        </p:nvSpPr>
        <p:spPr>
          <a:xfrm>
            <a:off x="254000" y="2946400"/>
            <a:ext cx="254000" cy="2540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1905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Entrants raced around barrels </a:t>
            </a:r>
            <a:r>
              <a:rPr lang="en-US" u="sng" dirty="0" smtClean="0"/>
              <a:t>that were put in the ring.</a:t>
            </a:r>
            <a:endParaRPr lang="en-US" u="sng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2590800"/>
            <a:ext cx="4114800" cy="3334512"/>
          </a:xfrm>
        </p:spPr>
        <p:txBody>
          <a:bodyPr>
            <a:normAutofit/>
          </a:bodyPr>
          <a:lstStyle/>
          <a:p>
            <a:pPr marL="624078" indent="-514350">
              <a:spcBef>
                <a:spcPct val="20000"/>
              </a:spcBef>
              <a:buFont typeface="Georgia"/>
              <a:buAutoNum type="arabicPeriod"/>
            </a:pPr>
            <a:r>
              <a:rPr lang="en-US" dirty="0" smtClean="0"/>
              <a:t>Independent clause</a:t>
            </a:r>
          </a:p>
          <a:p>
            <a:pPr marL="624078" indent="-514350">
              <a:spcBef>
                <a:spcPct val="20000"/>
              </a:spcBef>
              <a:buFont typeface="Georgia"/>
              <a:buAutoNum type="arabicPeriod"/>
            </a:pPr>
            <a:r>
              <a:rPr lang="en-US" dirty="0" smtClean="0"/>
              <a:t>Dependent clause</a:t>
            </a:r>
            <a:endParaRPr lang="en-US" dirty="0"/>
          </a:p>
        </p:txBody>
      </p:sp>
      <p:grpSp>
        <p:nvGrpSpPr>
          <p:cNvPr id="9" name="TPGrid"/>
          <p:cNvGrpSpPr/>
          <p:nvPr>
            <p:custDataLst>
              <p:tags r:id="rId5"/>
            </p:custDataLst>
          </p:nvPr>
        </p:nvGrpSpPr>
        <p:grpSpPr>
          <a:xfrm>
            <a:off x="8194675" y="4711700"/>
            <a:ext cx="949325" cy="876300"/>
            <a:chOff x="-1397000" y="-1270000"/>
            <a:chExt cx="949325" cy="876300"/>
          </a:xfrm>
        </p:grpSpPr>
        <p:pic>
          <p:nvPicPr>
            <p:cNvPr id="7" name="gridPicture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70000" y="-1270000"/>
              <a:ext cx="695325" cy="876300"/>
            </a:xfrm>
            <a:prstGeom prst="rect">
              <a:avLst/>
            </a:prstGeom>
          </p:spPr>
        </p:pic>
        <p:sp>
          <p:nvSpPr>
            <p:cNvPr id="8" name="gridText"/>
            <p:cNvSpPr txBox="1"/>
            <p:nvPr/>
          </p:nvSpPr>
          <p:spPr>
            <a:xfrm>
              <a:off x="-1397000" y="-774700"/>
              <a:ext cx="949325" cy="254000"/>
            </a:xfrm>
            <a:prstGeom prst="rect">
              <a:avLst/>
            </a:prstGeom>
            <a:noFill/>
          </p:spPr>
          <p:txBody>
            <a:bodyPr vert="horz" wrap="none" rtlCol="0">
              <a:noAutofit/>
            </a:bodyPr>
            <a:lstStyle/>
            <a:p>
              <a:pPr algn="ctr"/>
              <a:r>
                <a:rPr lang="en-US" sz="800" smtClean="0"/>
                <a:t>Table</a:t>
              </a:r>
              <a:endParaRPr lang="en-US" sz="800"/>
            </a:p>
          </p:txBody>
        </p:sp>
      </p:grpSp>
      <p:sp>
        <p:nvSpPr>
          <p:cNvPr id="10" name="CAI1"/>
          <p:cNvSpPr/>
          <p:nvPr>
            <p:custDataLst>
              <p:tags r:id="rId6"/>
            </p:custDataLst>
          </p:nvPr>
        </p:nvSpPr>
        <p:spPr>
          <a:xfrm>
            <a:off x="213360" y="3263900"/>
            <a:ext cx="304800" cy="3048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1905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u="sng" dirty="0" smtClean="0"/>
              <a:t>Kate and Scarlet’s performance brought cheers from the crowd </a:t>
            </a:r>
            <a:r>
              <a:rPr lang="en-US" sz="3200" dirty="0" smtClean="0"/>
              <a:t>because they put everything they had into the race.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2743200"/>
            <a:ext cx="4114800" cy="3182112"/>
          </a:xfrm>
        </p:spPr>
        <p:txBody>
          <a:bodyPr>
            <a:normAutofit/>
          </a:bodyPr>
          <a:lstStyle/>
          <a:p>
            <a:pPr marL="624078" indent="-514350">
              <a:spcBef>
                <a:spcPct val="20000"/>
              </a:spcBef>
              <a:buFont typeface="Georgia"/>
              <a:buAutoNum type="arabicPeriod"/>
            </a:pPr>
            <a:r>
              <a:rPr lang="en-US" dirty="0" smtClean="0"/>
              <a:t>Independent clause</a:t>
            </a:r>
          </a:p>
          <a:p>
            <a:pPr marL="624078" indent="-514350">
              <a:spcBef>
                <a:spcPct val="20000"/>
              </a:spcBef>
              <a:buFont typeface="Georgia"/>
              <a:buAutoNum type="arabicPeriod"/>
            </a:pPr>
            <a:r>
              <a:rPr lang="en-US" dirty="0" smtClean="0"/>
              <a:t>Dependent clause</a:t>
            </a:r>
            <a:endParaRPr lang="en-US" dirty="0"/>
          </a:p>
        </p:txBody>
      </p:sp>
      <p:grpSp>
        <p:nvGrpSpPr>
          <p:cNvPr id="9" name="TPGrid"/>
          <p:cNvGrpSpPr/>
          <p:nvPr>
            <p:custDataLst>
              <p:tags r:id="rId5"/>
            </p:custDataLst>
          </p:nvPr>
        </p:nvGrpSpPr>
        <p:grpSpPr>
          <a:xfrm>
            <a:off x="8194675" y="4711700"/>
            <a:ext cx="949325" cy="876300"/>
            <a:chOff x="-1397000" y="-1270000"/>
            <a:chExt cx="949325" cy="876300"/>
          </a:xfrm>
        </p:grpSpPr>
        <p:pic>
          <p:nvPicPr>
            <p:cNvPr id="7" name="gridPicture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70000" y="-1270000"/>
              <a:ext cx="695325" cy="876300"/>
            </a:xfrm>
            <a:prstGeom prst="rect">
              <a:avLst/>
            </a:prstGeom>
          </p:spPr>
        </p:pic>
        <p:sp>
          <p:nvSpPr>
            <p:cNvPr id="8" name="gridText"/>
            <p:cNvSpPr txBox="1"/>
            <p:nvPr/>
          </p:nvSpPr>
          <p:spPr>
            <a:xfrm>
              <a:off x="-1397000" y="-774700"/>
              <a:ext cx="949325" cy="254000"/>
            </a:xfrm>
            <a:prstGeom prst="rect">
              <a:avLst/>
            </a:prstGeom>
            <a:noFill/>
          </p:spPr>
          <p:txBody>
            <a:bodyPr vert="horz" wrap="none" rtlCol="0">
              <a:noAutofit/>
            </a:bodyPr>
            <a:lstStyle/>
            <a:p>
              <a:pPr algn="ctr"/>
              <a:r>
                <a:rPr lang="en-US" sz="800" smtClean="0"/>
                <a:t>Table</a:t>
              </a:r>
              <a:endParaRPr lang="en-US" sz="800"/>
            </a:p>
          </p:txBody>
        </p:sp>
      </p:grpSp>
      <p:sp>
        <p:nvSpPr>
          <p:cNvPr id="10" name="CAI1"/>
          <p:cNvSpPr/>
          <p:nvPr>
            <p:custDataLst>
              <p:tags r:id="rId6"/>
            </p:custDataLst>
          </p:nvPr>
        </p:nvSpPr>
        <p:spPr>
          <a:xfrm>
            <a:off x="254000" y="2870200"/>
            <a:ext cx="254000" cy="2540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1905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u="sng" dirty="0" smtClean="0"/>
              <a:t>Now Kate and Scarlet have more than a dozen ribbons</a:t>
            </a:r>
            <a:r>
              <a:rPr lang="en-US" sz="3200" dirty="0" smtClean="0"/>
              <a:t>, and Kate plans to keep competing in the rodeo.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2514600"/>
            <a:ext cx="4114800" cy="3410712"/>
          </a:xfrm>
        </p:spPr>
        <p:txBody>
          <a:bodyPr>
            <a:normAutofit/>
          </a:bodyPr>
          <a:lstStyle/>
          <a:p>
            <a:pPr marL="624078" indent="-514350">
              <a:spcBef>
                <a:spcPct val="20000"/>
              </a:spcBef>
              <a:buFont typeface="Georgia"/>
              <a:buAutoNum type="arabicPeriod"/>
            </a:pPr>
            <a:r>
              <a:rPr lang="en-US" dirty="0" smtClean="0"/>
              <a:t>Independent clause</a:t>
            </a:r>
          </a:p>
          <a:p>
            <a:pPr marL="624078" indent="-514350">
              <a:spcBef>
                <a:spcPct val="20000"/>
              </a:spcBef>
              <a:buFont typeface="Georgia"/>
              <a:buAutoNum type="arabicPeriod"/>
            </a:pPr>
            <a:r>
              <a:rPr lang="en-US" dirty="0" smtClean="0"/>
              <a:t>Dependent clause</a:t>
            </a:r>
            <a:endParaRPr lang="en-US" dirty="0"/>
          </a:p>
        </p:txBody>
      </p:sp>
      <p:grpSp>
        <p:nvGrpSpPr>
          <p:cNvPr id="9" name="TPGrid"/>
          <p:cNvGrpSpPr/>
          <p:nvPr>
            <p:custDataLst>
              <p:tags r:id="rId5"/>
            </p:custDataLst>
          </p:nvPr>
        </p:nvGrpSpPr>
        <p:grpSpPr>
          <a:xfrm>
            <a:off x="8194675" y="4711700"/>
            <a:ext cx="949325" cy="876300"/>
            <a:chOff x="-1397000" y="-1270000"/>
            <a:chExt cx="949325" cy="876300"/>
          </a:xfrm>
        </p:grpSpPr>
        <p:pic>
          <p:nvPicPr>
            <p:cNvPr id="7" name="gridPicture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70000" y="-1270000"/>
              <a:ext cx="695325" cy="876300"/>
            </a:xfrm>
            <a:prstGeom prst="rect">
              <a:avLst/>
            </a:prstGeom>
          </p:spPr>
        </p:pic>
        <p:sp>
          <p:nvSpPr>
            <p:cNvPr id="8" name="gridText"/>
            <p:cNvSpPr txBox="1"/>
            <p:nvPr/>
          </p:nvSpPr>
          <p:spPr>
            <a:xfrm>
              <a:off x="-1397000" y="-774700"/>
              <a:ext cx="949325" cy="254000"/>
            </a:xfrm>
            <a:prstGeom prst="rect">
              <a:avLst/>
            </a:prstGeom>
            <a:noFill/>
          </p:spPr>
          <p:txBody>
            <a:bodyPr vert="horz" wrap="none" rtlCol="0">
              <a:noAutofit/>
            </a:bodyPr>
            <a:lstStyle/>
            <a:p>
              <a:pPr algn="ctr"/>
              <a:r>
                <a:rPr lang="en-US" sz="800" smtClean="0"/>
                <a:t>Table</a:t>
              </a:r>
              <a:endParaRPr lang="en-US" sz="800"/>
            </a:p>
          </p:txBody>
        </p:sp>
      </p:grpSp>
      <p:sp>
        <p:nvSpPr>
          <p:cNvPr id="10" name="CAI1"/>
          <p:cNvSpPr/>
          <p:nvPr>
            <p:custDataLst>
              <p:tags r:id="rId6"/>
            </p:custDataLst>
          </p:nvPr>
        </p:nvSpPr>
        <p:spPr>
          <a:xfrm>
            <a:off x="254000" y="2641600"/>
            <a:ext cx="254000" cy="2540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1905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7475" indent="-7938">
              <a:buNone/>
            </a:pPr>
            <a:r>
              <a:rPr lang="en-US" dirty="0" smtClean="0"/>
              <a:t>A clause is a group of words that contains a subject and a verb.</a:t>
            </a:r>
          </a:p>
          <a:p>
            <a:pPr marL="117475" indent="-7938">
              <a:buNone/>
            </a:pPr>
            <a:endParaRPr lang="en-US" dirty="0" smtClean="0"/>
          </a:p>
          <a:p>
            <a:pPr marL="117475" indent="-7938">
              <a:buNone/>
            </a:pPr>
            <a:r>
              <a:rPr lang="en-US" dirty="0" smtClean="0"/>
              <a:t>Two kinds:</a:t>
            </a:r>
          </a:p>
          <a:p>
            <a:pPr marL="339725" indent="-230188"/>
            <a:r>
              <a:rPr lang="en-US" b="1" dirty="0" smtClean="0"/>
              <a:t>Independent:</a:t>
            </a:r>
            <a:r>
              <a:rPr lang="en-US" dirty="0" smtClean="0"/>
              <a:t>  expresses a complete thought and can stand alone as a sentence</a:t>
            </a:r>
          </a:p>
          <a:p>
            <a:pPr marL="339725" indent="-230188">
              <a:buNone/>
            </a:pPr>
            <a:endParaRPr lang="en-US" dirty="0" smtClean="0"/>
          </a:p>
          <a:p>
            <a:pPr marL="339725" indent="-230188"/>
            <a:r>
              <a:rPr lang="en-US" b="1" dirty="0" smtClean="0"/>
              <a:t>Dependent:  </a:t>
            </a:r>
            <a:r>
              <a:rPr lang="en-US" dirty="0" smtClean="0"/>
              <a:t>does NOT express a complete thought and CANNOT stand alone as a sentence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2238" indent="-12700">
              <a:buNone/>
            </a:pPr>
            <a:r>
              <a:rPr lang="en-US" dirty="0" smtClean="0"/>
              <a:t>Independent Clause:</a:t>
            </a:r>
          </a:p>
          <a:p>
            <a:pPr marL="122238" indent="-12700"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Kate</a:t>
            </a:r>
            <a:r>
              <a:rPr lang="en-US" u="sng" dirty="0" smtClean="0"/>
              <a:t> </a:t>
            </a:r>
            <a:r>
              <a:rPr lang="en-US" u="sng" dirty="0" smtClean="0">
                <a:solidFill>
                  <a:srgbClr val="C00000"/>
                </a:solidFill>
              </a:rPr>
              <a:t>noted</a:t>
            </a:r>
            <a:r>
              <a:rPr lang="en-US" u="sng" dirty="0" smtClean="0"/>
              <a:t> the day’s events in her journal</a:t>
            </a:r>
            <a:r>
              <a:rPr lang="en-US" dirty="0" smtClean="0"/>
              <a:t>.</a:t>
            </a:r>
          </a:p>
          <a:p>
            <a:pPr marL="122238" indent="-12700">
              <a:buNone/>
            </a:pPr>
            <a:endParaRPr lang="en-US" dirty="0" smtClean="0"/>
          </a:p>
          <a:p>
            <a:pPr marL="122238" indent="-12700">
              <a:buNone/>
            </a:pPr>
            <a:r>
              <a:rPr lang="en-US" dirty="0" smtClean="0"/>
              <a:t>Dependent Clause:</a:t>
            </a:r>
          </a:p>
          <a:p>
            <a:pPr marL="122238" indent="-12700">
              <a:buNone/>
            </a:pPr>
            <a:r>
              <a:rPr lang="en-US" dirty="0" smtClean="0"/>
              <a:t>Katie noted the day’s events in her journal </a:t>
            </a:r>
            <a:r>
              <a:rPr lang="en-US" u="sng" dirty="0" smtClean="0">
                <a:solidFill>
                  <a:srgbClr val="FF6600"/>
                </a:solidFill>
              </a:rPr>
              <a:t>before</a:t>
            </a:r>
            <a:r>
              <a:rPr lang="en-US" u="sng" dirty="0" smtClean="0"/>
              <a:t> </a:t>
            </a:r>
            <a:r>
              <a:rPr lang="en-US" u="sng" dirty="0" smtClean="0">
                <a:solidFill>
                  <a:srgbClr val="0070C0"/>
                </a:solidFill>
              </a:rPr>
              <a:t>she</a:t>
            </a:r>
            <a:r>
              <a:rPr lang="en-US" u="sng" dirty="0" smtClean="0"/>
              <a:t> </a:t>
            </a:r>
            <a:r>
              <a:rPr lang="en-US" u="sng" dirty="0" smtClean="0">
                <a:solidFill>
                  <a:srgbClr val="C00000"/>
                </a:solidFill>
              </a:rPr>
              <a:t>went</a:t>
            </a:r>
            <a:r>
              <a:rPr lang="en-US" u="sng" dirty="0" smtClean="0"/>
              <a:t> to bed.</a:t>
            </a:r>
            <a:endParaRPr lang="en-US" dirty="0" smtClean="0"/>
          </a:p>
          <a:p>
            <a:pPr marL="122238" indent="-12700">
              <a:buNone/>
            </a:pPr>
            <a:endParaRPr lang="en-US" u="sng" dirty="0" smtClean="0"/>
          </a:p>
          <a:p>
            <a:pPr marL="122238" indent="-12700">
              <a:buNone/>
            </a:pPr>
            <a:r>
              <a:rPr lang="en-US" dirty="0" smtClean="0">
                <a:solidFill>
                  <a:srgbClr val="0070C0"/>
                </a:solidFill>
              </a:rPr>
              <a:t>Subject</a:t>
            </a:r>
            <a:r>
              <a:rPr lang="en-US" dirty="0" smtClean="0"/>
              <a:t> / </a:t>
            </a:r>
            <a:r>
              <a:rPr lang="en-US" dirty="0" smtClean="0">
                <a:solidFill>
                  <a:srgbClr val="C00000"/>
                </a:solidFill>
              </a:rPr>
              <a:t>Verb</a:t>
            </a:r>
            <a:r>
              <a:rPr lang="en-US" dirty="0" smtClean="0"/>
              <a:t> / </a:t>
            </a:r>
            <a:r>
              <a:rPr lang="en-US" dirty="0" smtClean="0">
                <a:solidFill>
                  <a:srgbClr val="FF6600"/>
                </a:solidFill>
              </a:rPr>
              <a:t>Dep. Clause “Clue Word”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1066800"/>
          </a:xfrm>
        </p:spPr>
        <p:txBody>
          <a:bodyPr/>
          <a:lstStyle/>
          <a:p>
            <a:r>
              <a:rPr lang="en-US" dirty="0" smtClean="0"/>
              <a:t>“AWUBIS </a:t>
            </a:r>
            <a:r>
              <a:rPr lang="en-US" dirty="0" smtClean="0"/>
              <a:t>Words”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898136"/>
          </a:xfrm>
        </p:spPr>
        <p:txBody>
          <a:bodyPr>
            <a:normAutofit fontScale="92500" lnSpcReduction="10000"/>
          </a:bodyPr>
          <a:lstStyle/>
          <a:p>
            <a:pPr marL="122238" indent="-12700">
              <a:buNone/>
            </a:pPr>
            <a:r>
              <a:rPr lang="en-US" dirty="0" smtClean="0"/>
              <a:t>Dependent clauses always begin with a “clue word</a:t>
            </a:r>
            <a:r>
              <a:rPr lang="en-US" dirty="0" smtClean="0"/>
              <a:t>” or AWUBIS word.</a:t>
            </a:r>
            <a:endParaRPr lang="en-US" dirty="0" smtClean="0"/>
          </a:p>
          <a:p>
            <a:pPr marL="122238" indent="-12700">
              <a:buNone/>
            </a:pPr>
            <a:endParaRPr lang="en-US" dirty="0" smtClean="0"/>
          </a:p>
          <a:p>
            <a:pPr marL="122238" indent="-12700">
              <a:buNone/>
            </a:pPr>
            <a:r>
              <a:rPr lang="en-US" b="1" dirty="0" smtClean="0"/>
              <a:t>A:</a:t>
            </a:r>
            <a:r>
              <a:rPr lang="en-US" b="1" dirty="0"/>
              <a:t>  After, As, </a:t>
            </a:r>
            <a:r>
              <a:rPr lang="en-US" b="1" dirty="0" smtClean="0"/>
              <a:t>Although,</a:t>
            </a:r>
          </a:p>
          <a:p>
            <a:pPr marL="122238" indent="-12700">
              <a:buNone/>
            </a:pPr>
            <a:r>
              <a:rPr lang="en-US" b="1" dirty="0" smtClean="0"/>
              <a:t>W:While</a:t>
            </a:r>
            <a:r>
              <a:rPr lang="en-US" b="1" dirty="0"/>
              <a:t>, </a:t>
            </a:r>
            <a:r>
              <a:rPr lang="en-US" b="1" dirty="0" smtClean="0"/>
              <a:t>When</a:t>
            </a:r>
          </a:p>
          <a:p>
            <a:pPr marL="122238" indent="-12700">
              <a:buNone/>
            </a:pPr>
            <a:r>
              <a:rPr lang="en-US" b="1" dirty="0" smtClean="0"/>
              <a:t>U:Until</a:t>
            </a:r>
          </a:p>
          <a:p>
            <a:pPr marL="122238" indent="-12700">
              <a:buNone/>
            </a:pPr>
            <a:r>
              <a:rPr lang="en-US" b="1" dirty="0" smtClean="0"/>
              <a:t>B: Before</a:t>
            </a:r>
            <a:r>
              <a:rPr lang="en-US" b="1" dirty="0"/>
              <a:t>, </a:t>
            </a:r>
            <a:r>
              <a:rPr lang="en-US" b="1" dirty="0" smtClean="0"/>
              <a:t>Because</a:t>
            </a:r>
          </a:p>
          <a:p>
            <a:pPr marL="122238" indent="-12700">
              <a:buNone/>
            </a:pPr>
            <a:r>
              <a:rPr lang="en-US" b="1" dirty="0" smtClean="0"/>
              <a:t>I: If</a:t>
            </a:r>
          </a:p>
          <a:p>
            <a:pPr marL="122238" indent="-12700">
              <a:buNone/>
            </a:pPr>
            <a:r>
              <a:rPr lang="en-US" b="1" dirty="0" smtClean="0"/>
              <a:t>S</a:t>
            </a:r>
            <a:r>
              <a:rPr lang="en-US" b="1" smtClean="0"/>
              <a:t>: Since</a:t>
            </a:r>
          </a:p>
          <a:p>
            <a:pPr marL="122238" indent="-12700">
              <a:buNone/>
            </a:pPr>
            <a:endParaRPr lang="en-US" dirty="0" smtClean="0"/>
          </a:p>
          <a:p>
            <a:pPr marL="122238" indent="-12700">
              <a:buNone/>
            </a:pPr>
            <a:r>
              <a:rPr lang="en-US" dirty="0" smtClean="0"/>
              <a:t>These clue words make the clause rely on the other part of the sentence. 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 Prepositional 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2238" indent="-12700">
              <a:buNone/>
            </a:pPr>
            <a:r>
              <a:rPr lang="en-US" dirty="0" smtClean="0"/>
              <a:t>Sometimes those words can look like a preposition, but they always have both a subject and a verb that follow them.</a:t>
            </a:r>
          </a:p>
          <a:p>
            <a:pPr marL="122238" indent="-12700">
              <a:buNone/>
            </a:pPr>
            <a:endParaRPr lang="en-US" dirty="0" smtClean="0"/>
          </a:p>
          <a:p>
            <a:pPr marL="122238" indent="-12700">
              <a:buNone/>
            </a:pPr>
            <a:r>
              <a:rPr lang="en-US" dirty="0" smtClean="0"/>
              <a:t>Prep phrase:  before the parade (no verb)</a:t>
            </a:r>
          </a:p>
          <a:p>
            <a:pPr marL="122238" indent="-12700">
              <a:buNone/>
            </a:pPr>
            <a:endParaRPr lang="en-US" dirty="0" smtClean="0"/>
          </a:p>
          <a:p>
            <a:pPr marL="122238" indent="-12700">
              <a:buNone/>
            </a:pPr>
            <a:r>
              <a:rPr lang="en-US" dirty="0" smtClean="0"/>
              <a:t>Dep. Clause:  </a:t>
            </a:r>
            <a:r>
              <a:rPr lang="en-US" dirty="0" smtClean="0">
                <a:solidFill>
                  <a:srgbClr val="FF6600"/>
                </a:solidFill>
              </a:rPr>
              <a:t>before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70C0"/>
                </a:solidFill>
              </a:rPr>
              <a:t>parade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begins</a:t>
            </a:r>
            <a:r>
              <a:rPr lang="en-US" dirty="0" smtClean="0"/>
              <a:t> (subject &amp; verb)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following slides, choose the best answer to describe the underlined portion of the sentence.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Thirteen-year-old Kate is devoted to her horse Scarlet.</a:t>
            </a:r>
            <a:endParaRPr lang="en-US" u="sng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2438400"/>
            <a:ext cx="4114800" cy="3486912"/>
          </a:xfrm>
        </p:spPr>
        <p:txBody>
          <a:bodyPr>
            <a:normAutofit/>
          </a:bodyPr>
          <a:lstStyle/>
          <a:p>
            <a:pPr marL="624078" indent="-514350">
              <a:spcBef>
                <a:spcPct val="20000"/>
              </a:spcBef>
              <a:buFont typeface="Georgia"/>
              <a:buAutoNum type="arabicPeriod"/>
            </a:pPr>
            <a:r>
              <a:rPr lang="en-US" dirty="0" smtClean="0"/>
              <a:t>Independent clause</a:t>
            </a:r>
          </a:p>
          <a:p>
            <a:pPr marL="624078" indent="-514350">
              <a:spcBef>
                <a:spcPct val="20000"/>
              </a:spcBef>
              <a:buFont typeface="Georgia"/>
              <a:buAutoNum type="arabicPeriod"/>
            </a:pPr>
            <a:r>
              <a:rPr lang="en-US" dirty="0" smtClean="0"/>
              <a:t>Dependent clause</a:t>
            </a:r>
            <a:endParaRPr lang="en-US" dirty="0"/>
          </a:p>
        </p:txBody>
      </p:sp>
      <p:grpSp>
        <p:nvGrpSpPr>
          <p:cNvPr id="9" name="TPGrid"/>
          <p:cNvGrpSpPr/>
          <p:nvPr>
            <p:custDataLst>
              <p:tags r:id="rId5"/>
            </p:custDataLst>
          </p:nvPr>
        </p:nvGrpSpPr>
        <p:grpSpPr>
          <a:xfrm>
            <a:off x="8194675" y="4711700"/>
            <a:ext cx="949325" cy="876300"/>
            <a:chOff x="-1397000" y="-1270000"/>
            <a:chExt cx="949325" cy="876300"/>
          </a:xfrm>
        </p:grpSpPr>
        <p:pic>
          <p:nvPicPr>
            <p:cNvPr id="7" name="gridPicture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70000" y="-1270000"/>
              <a:ext cx="695325" cy="876300"/>
            </a:xfrm>
            <a:prstGeom prst="rect">
              <a:avLst/>
            </a:prstGeom>
          </p:spPr>
        </p:pic>
        <p:sp>
          <p:nvSpPr>
            <p:cNvPr id="8" name="gridText"/>
            <p:cNvSpPr txBox="1"/>
            <p:nvPr/>
          </p:nvSpPr>
          <p:spPr>
            <a:xfrm>
              <a:off x="-1397000" y="-774700"/>
              <a:ext cx="949325" cy="254000"/>
            </a:xfrm>
            <a:prstGeom prst="rect">
              <a:avLst/>
            </a:prstGeom>
            <a:noFill/>
          </p:spPr>
          <p:txBody>
            <a:bodyPr vert="horz" wrap="none" rtlCol="0">
              <a:noAutofit/>
            </a:bodyPr>
            <a:lstStyle/>
            <a:p>
              <a:pPr algn="ctr"/>
              <a:r>
                <a:rPr lang="en-US" sz="800" smtClean="0"/>
                <a:t>Table</a:t>
              </a:r>
              <a:endParaRPr lang="en-US" sz="800"/>
            </a:p>
          </p:txBody>
        </p:sp>
      </p:grpSp>
      <p:sp>
        <p:nvSpPr>
          <p:cNvPr id="10" name="CAI1"/>
          <p:cNvSpPr/>
          <p:nvPr>
            <p:custDataLst>
              <p:tags r:id="rId6"/>
            </p:custDataLst>
          </p:nvPr>
        </p:nvSpPr>
        <p:spPr>
          <a:xfrm>
            <a:off x="254000" y="2565400"/>
            <a:ext cx="254000" cy="2540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1905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They won their first competition together </a:t>
            </a:r>
            <a:r>
              <a:rPr lang="en-US" u="sng" dirty="0" smtClean="0"/>
              <a:t>when Kate was only nine years old.</a:t>
            </a:r>
            <a:endParaRPr lang="en-US" u="sng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2667000"/>
            <a:ext cx="4114800" cy="3258312"/>
          </a:xfrm>
        </p:spPr>
        <p:txBody>
          <a:bodyPr>
            <a:normAutofit/>
          </a:bodyPr>
          <a:lstStyle/>
          <a:p>
            <a:pPr marL="624078" indent="-514350">
              <a:spcBef>
                <a:spcPct val="20000"/>
              </a:spcBef>
              <a:buFont typeface="Georgia"/>
              <a:buAutoNum type="arabicPeriod"/>
            </a:pPr>
            <a:r>
              <a:rPr lang="en-US" dirty="0" smtClean="0"/>
              <a:t>Independent clause</a:t>
            </a:r>
          </a:p>
          <a:p>
            <a:pPr marL="624078" indent="-514350">
              <a:spcBef>
                <a:spcPct val="20000"/>
              </a:spcBef>
              <a:buFont typeface="Georgia"/>
              <a:buAutoNum type="arabicPeriod"/>
            </a:pPr>
            <a:r>
              <a:rPr lang="en-US" dirty="0" smtClean="0"/>
              <a:t>Dependent clause</a:t>
            </a:r>
            <a:endParaRPr lang="en-US" dirty="0"/>
          </a:p>
        </p:txBody>
      </p:sp>
      <p:grpSp>
        <p:nvGrpSpPr>
          <p:cNvPr id="9" name="TPGrid"/>
          <p:cNvGrpSpPr/>
          <p:nvPr>
            <p:custDataLst>
              <p:tags r:id="rId5"/>
            </p:custDataLst>
          </p:nvPr>
        </p:nvGrpSpPr>
        <p:grpSpPr>
          <a:xfrm>
            <a:off x="8194675" y="4711700"/>
            <a:ext cx="949325" cy="876300"/>
            <a:chOff x="-1397000" y="-1270000"/>
            <a:chExt cx="949325" cy="876300"/>
          </a:xfrm>
        </p:grpSpPr>
        <p:pic>
          <p:nvPicPr>
            <p:cNvPr id="7" name="gridPicture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70000" y="-1270000"/>
              <a:ext cx="695325" cy="876300"/>
            </a:xfrm>
            <a:prstGeom prst="rect">
              <a:avLst/>
            </a:prstGeom>
          </p:spPr>
        </p:pic>
        <p:sp>
          <p:nvSpPr>
            <p:cNvPr id="8" name="gridText"/>
            <p:cNvSpPr txBox="1"/>
            <p:nvPr/>
          </p:nvSpPr>
          <p:spPr>
            <a:xfrm>
              <a:off x="-1397000" y="-774700"/>
              <a:ext cx="949325" cy="254000"/>
            </a:xfrm>
            <a:prstGeom prst="rect">
              <a:avLst/>
            </a:prstGeom>
            <a:noFill/>
          </p:spPr>
          <p:txBody>
            <a:bodyPr vert="horz" wrap="none" rtlCol="0">
              <a:noAutofit/>
            </a:bodyPr>
            <a:lstStyle/>
            <a:p>
              <a:pPr algn="ctr"/>
              <a:r>
                <a:rPr lang="en-US" sz="800" smtClean="0"/>
                <a:t>Table</a:t>
              </a:r>
              <a:endParaRPr lang="en-US" sz="800"/>
            </a:p>
          </p:txBody>
        </p:sp>
      </p:grpSp>
      <p:sp>
        <p:nvSpPr>
          <p:cNvPr id="10" name="CAI1"/>
          <p:cNvSpPr/>
          <p:nvPr>
            <p:custDataLst>
              <p:tags r:id="rId6"/>
            </p:custDataLst>
          </p:nvPr>
        </p:nvSpPr>
        <p:spPr>
          <a:xfrm>
            <a:off x="213360" y="3340100"/>
            <a:ext cx="304800" cy="3048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1905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While her brothers sleep</a:t>
            </a:r>
            <a:r>
              <a:rPr lang="en-US" dirty="0" smtClean="0"/>
              <a:t>, Kate slips out to the stable.</a:t>
            </a:r>
            <a:endParaRPr lang="en-US" u="sng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2438400"/>
            <a:ext cx="4114800" cy="3639312"/>
          </a:xfrm>
        </p:spPr>
        <p:txBody>
          <a:bodyPr>
            <a:normAutofit/>
          </a:bodyPr>
          <a:lstStyle/>
          <a:p>
            <a:pPr marL="624078" indent="-514350">
              <a:spcBef>
                <a:spcPct val="20000"/>
              </a:spcBef>
              <a:buFont typeface="Georgia"/>
              <a:buAutoNum type="arabicPeriod"/>
            </a:pPr>
            <a:r>
              <a:rPr lang="en-US" dirty="0" smtClean="0"/>
              <a:t>Independent clause</a:t>
            </a:r>
          </a:p>
          <a:p>
            <a:pPr marL="624078" indent="-514350">
              <a:spcBef>
                <a:spcPct val="20000"/>
              </a:spcBef>
              <a:buFont typeface="Georgia"/>
              <a:buAutoNum type="arabicPeriod"/>
            </a:pPr>
            <a:r>
              <a:rPr lang="en-US" dirty="0" smtClean="0"/>
              <a:t>Dependent clause</a:t>
            </a:r>
            <a:endParaRPr lang="en-US" dirty="0"/>
          </a:p>
        </p:txBody>
      </p:sp>
      <p:grpSp>
        <p:nvGrpSpPr>
          <p:cNvPr id="9" name="TPGrid"/>
          <p:cNvGrpSpPr/>
          <p:nvPr>
            <p:custDataLst>
              <p:tags r:id="rId5"/>
            </p:custDataLst>
          </p:nvPr>
        </p:nvGrpSpPr>
        <p:grpSpPr>
          <a:xfrm>
            <a:off x="8194675" y="4711700"/>
            <a:ext cx="949325" cy="876300"/>
            <a:chOff x="-1397000" y="-1270000"/>
            <a:chExt cx="949325" cy="876300"/>
          </a:xfrm>
        </p:grpSpPr>
        <p:pic>
          <p:nvPicPr>
            <p:cNvPr id="7" name="gridPicture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70000" y="-1270000"/>
              <a:ext cx="695325" cy="876300"/>
            </a:xfrm>
            <a:prstGeom prst="rect">
              <a:avLst/>
            </a:prstGeom>
          </p:spPr>
        </p:pic>
        <p:sp>
          <p:nvSpPr>
            <p:cNvPr id="8" name="gridText"/>
            <p:cNvSpPr txBox="1"/>
            <p:nvPr/>
          </p:nvSpPr>
          <p:spPr>
            <a:xfrm>
              <a:off x="-1397000" y="-774700"/>
              <a:ext cx="949325" cy="254000"/>
            </a:xfrm>
            <a:prstGeom prst="rect">
              <a:avLst/>
            </a:prstGeom>
            <a:noFill/>
          </p:spPr>
          <p:txBody>
            <a:bodyPr vert="horz" wrap="none" rtlCol="0">
              <a:noAutofit/>
            </a:bodyPr>
            <a:lstStyle/>
            <a:p>
              <a:pPr algn="ctr"/>
              <a:r>
                <a:rPr lang="en-US" sz="800" smtClean="0"/>
                <a:t>Table</a:t>
              </a:r>
              <a:endParaRPr lang="en-US" sz="800"/>
            </a:p>
          </p:txBody>
        </p:sp>
      </p:grpSp>
      <p:sp>
        <p:nvSpPr>
          <p:cNvPr id="10" name="CAI1"/>
          <p:cNvSpPr/>
          <p:nvPr>
            <p:custDataLst>
              <p:tags r:id="rId6"/>
            </p:custDataLst>
          </p:nvPr>
        </p:nvSpPr>
        <p:spPr>
          <a:xfrm>
            <a:off x="213360" y="3111500"/>
            <a:ext cx="304800" cy="3048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1905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2.0"/>
  <p:tag name="PPVERSION" val="12.0"/>
  <p:tag name="DELIMITERS" val="3.1"/>
  <p:tag name="SHOWBARVISIBLE" val="True"/>
  <p:tag name="EXPANDSHOWBAR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TPVERSION" val="5"/>
  <p:tag name="TPFULLVERSION" val="5.3.1.3337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35"/>
  <p:tag name="FONTSIZE" val="28"/>
  <p:tag name="BULLETTYPE" val="ppBulletArabicPeriod"/>
  <p:tag name="ANSWERTEXT" val="Independent clause&#10;Dependent clau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D30392F42244E3C87D60A83E16399E2"/>
  <p:tag name="SLIDEID" val="0D30392F42244E3C87D60A83E16399E2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VALUES" val="Incorrect|smicln|Correct"/>
  <p:tag name="QUESTIONALIAS" val="They won their first competition together when Kate was only nine years old."/>
  <p:tag name="ANSWERSALIAS" val="Independent clause|smicln|Dependent clause"/>
  <p:tag name="TYPE" val="MultiChoiceSlide"/>
  <p:tag name="TPQUESTIONXML" val="﻿&lt;?xml version=&quot;1.0&quot; encoding=&quot;utf-8&quot;?&gt;&#10;&lt;questionlist&gt;&#10;    &lt;properties&gt;&#10;        &lt;guid&gt;85C6AF53EB55428688408964F8A203BB&lt;/guid&gt;&#10;        &lt;description /&gt;&#10;        &lt;date&gt;9/16/2014 3:10:3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2451657B6044F238DDD5C504EB8C082&lt;/guid&gt;&#10;            &lt;repollguid&gt;64C0942FC17742E9B662CFD1221C2563&lt;/repollguid&gt;&#10;            &lt;sourceid&gt;A418C739605D4A8D9294F4C25EC33FED&lt;/sourceid&gt;&#10;            &lt;questiontext&gt;They won their first competition together when Kate was only nine years old.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3BABA82A6C744E7FAD19A207B30BB2CC&lt;/guid&gt;&#10;                    &lt;answertext&gt;Independent clause &lt;/answertext&gt;&#10;                    &lt;valuetype&gt;-1&lt;/valuetype&gt;&#10;                &lt;/answer&gt;&#10;                &lt;answer&gt;&#10;                    &lt;guid&gt;C2621229BC2047D38CE671408D7F7470&lt;/guid&gt;&#10;                    &lt;answertext&gt;Dependent clause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35"/>
  <p:tag name="FONTSIZE" val="28"/>
  <p:tag name="BULLETTYPE" val="ppBulletArabicPeriod"/>
  <p:tag name="ANSWERTEXT" val="Independent clause&#10;Dependent clau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3C7E33269674E3E9C35919882E3FF52"/>
  <p:tag name="SLIDEID" val="53C7E33269674E3E9C35919882E3FF52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VALUES" val="Incorrect|smicln|Correct"/>
  <p:tag name="QUESTIONALIAS" val="While her brothers sleep, Kate slips out to the stable."/>
  <p:tag name="ANSWERSALIAS" val="Independent clause|smicln|Dependent clause"/>
  <p:tag name="TYPE" val="MultiChoiceSlide"/>
  <p:tag name="TPQUESTIONXML" val="﻿&lt;?xml version=&quot;1.0&quot; encoding=&quot;utf-8&quot;?&gt;&#10;&lt;questionlist&gt;&#10;    &lt;properties&gt;&#10;        &lt;guid&gt;6464E5AAD9D44C22B2923D7D039B1ADD&lt;/guid&gt;&#10;        &lt;description /&gt;&#10;        &lt;date&gt;9/16/2014 3:10:3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E0E530A44D440D79EDF07A0D7E2F346&lt;/guid&gt;&#10;            &lt;repollguid&gt;76D9F82F8EB54029AEB1A0AAFEE7D964&lt;/repollguid&gt;&#10;            &lt;sourceid&gt;EAA1C85EB7C64703B4C127EB28C0C91E&lt;/sourceid&gt;&#10;            &lt;questiontext&gt;While her brothers sleep, Kate slips out to the stable.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B608C794B48B4EC4989502BF81DEE6AD&lt;/guid&gt;&#10;                    &lt;answertext&gt;Independent clause &lt;/answertext&gt;&#10;                    &lt;valuetype&gt;-1&lt;/valuetype&gt;&#10;                &lt;/answer&gt;&#10;                &lt;answer&gt;&#10;                    &lt;guid&gt;3DBAEB8058E247E5A864B797EAC02137&lt;/guid&gt;&#10;                    &lt;answertext&gt;Dependent clause&lt;/answertext&gt;&#10;                    &lt;valuetype&gt;1&lt;/valuetype&gt;&#10;                &lt;/answer&gt;&#10;            &lt;/answers&gt;&#10;        &lt;/multichoice&gt;&#10;    &lt;/questions&gt;&#10;&lt;/questionlist&gt;"/>
  <p:tag name="AUTOOPENPOLL" val="True"/>
  <p:tag name="AUTOFORMATCHART" val="True"/>
  <p:tag name="LIVECHARTING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35"/>
  <p:tag name="FONTSIZE" val="28"/>
  <p:tag name="BULLETTYPE" val="ppBulletArabicPeriod"/>
  <p:tag name="ANSWERTEXT" val="Independent clause&#10;Dependent clau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7C4EB16EA440431EB4E57389A3DB5CEB"/>
  <p:tag name="SLIDEID" val="7C4EB16EA440431EB4E57389A3DB5CEB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VALUES" val="Correct|smicln|Incorrect"/>
  <p:tag name="QUESTIONALIAS" val="After she feeds Scarlet, Kate brushes her coat and mane."/>
  <p:tag name="ANSWERSALIAS" val="Independent clause|smicln|Dependent clause"/>
  <p:tag name="TYPE" val="MultiChoiceSlide"/>
  <p:tag name="TPQUESTIONXML" val="﻿&lt;?xml version=&quot;1.0&quot; encoding=&quot;utf-8&quot;?&gt;&#10;&lt;questionlist&gt;&#10;    &lt;properties&gt;&#10;        &lt;guid&gt;B97E8EBF17714A73A58809991FC6CCA7&lt;/guid&gt;&#10;        &lt;description /&gt;&#10;        &lt;date&gt;9/16/2014 3:10:3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AEAEE40D22B41049586D9FCEEF053B5&lt;/guid&gt;&#10;            &lt;repollguid&gt;AA821EDAAE334694BE81C80217821428&lt;/repollguid&gt;&#10;            &lt;sourceid&gt;9B5A71E2FE9F4E49AD4D6A95818D32C4&lt;/sourceid&gt;&#10;            &lt;questiontext&gt;After she feeds Scarlet, Kate brushes her coat and mane.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F20B363785DD4EA8B10B1C4D036C07E4&lt;/guid&gt;&#10;                    &lt;answertext&gt;Independent clause &lt;/answertext&gt;&#10;                    &lt;valuetype&gt;1&lt;/valuetype&gt;&#10;                &lt;/answer&gt;&#10;                &lt;answer&gt;&#10;                    &lt;guid&gt;9EC02EBE5F934D9CAACEEE6908D3BBCE&lt;/guid&gt;&#10;                    &lt;answertext&gt;Dependent clause&lt;/answertext&gt;&#10;                    &lt;valuetype&gt;-1&lt;/valuetype&gt;&#10;                &lt;/answer&gt;&#10;            &lt;/answers&gt;&#10;        &lt;/multichoice&gt;&#10;    &lt;/questions&gt;&#10;&lt;/questionlist&gt;"/>
  <p:tag name="AUTOOPENPOLL" val="True"/>
  <p:tag name="AUTOFORMATCHART" val="True"/>
  <p:tag name="LIVECHARTING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35"/>
  <p:tag name="FONTSIZE" val="28"/>
  <p:tag name="BULLETTYPE" val="ppBulletArabicPeriod"/>
  <p:tag name="ANSWERTEXT" val="Independent clause&#10;Dependent clau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210DCD667F64E2FAB1EF9C07C12A00E"/>
  <p:tag name="SLIDEID" val="C210DCD667F64E2FAB1EF9C07C12A00E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VALUES" val="Correct|smicln|Incorrect"/>
  <p:tag name="QUESTIONALIAS" val="She does this so that Scarlet’s coat stays shiny."/>
  <p:tag name="ANSWERSALIAS" val="Independent clause|smicln|Dependent clause"/>
  <p:tag name="TYPE" val="MultiChoiceSlide"/>
  <p:tag name="TPQUESTIONXML" val="﻿&lt;?xml version=&quot;1.0&quot; encoding=&quot;utf-8&quot;?&gt;&#10;&lt;questionlist&gt;&#10;    &lt;properties&gt;&#10;        &lt;guid&gt;56F1D8AFCC63404484FEA9C12FF9764B&lt;/guid&gt;&#10;        &lt;description /&gt;&#10;        &lt;date&gt;9/16/2014 3:10:3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C8CB03195B3466198DE3739C46E611B&lt;/guid&gt;&#10;            &lt;repollguid&gt;9690074020B7441FA780CBFBE710B3B7&lt;/repollguid&gt;&#10;            &lt;sourceid&gt;88AB377924B040E1ADB6A6073A526D71&lt;/sourceid&gt;&#10;            &lt;questiontext&gt;She does this so that Scarlet’s coat stays shiny.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5DE391108A95423FA6FD9ED5DFCC5C4A&lt;/guid&gt;&#10;                    &lt;answertext&gt;Independent clause &lt;/answertext&gt;&#10;                    &lt;valuetype&gt;1&lt;/valuetype&gt;&#10;                &lt;/answer&gt;&#10;                &lt;answer&gt;&#10;                    &lt;guid&gt;9CA4998DC017499EA4F92EEAD48C9104&lt;/guid&gt;&#10;                    &lt;answertext&gt;Dependent clause&lt;/answertext&gt;&#10;                    &lt;valuetype&gt;-1&lt;/valuetype&gt;&#10;                &lt;/answer&gt;&#10;            &lt;/answers&gt;&#10;        &lt;/multichoice&gt;&#10;    &lt;/questions&gt;&#10;&lt;/questionlist&gt;"/>
  <p:tag name="AUTOOPENPOLL" val="True"/>
  <p:tag name="AUTOFORMATCHART" val="True"/>
  <p:tag name="LIVECHARTING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35"/>
  <p:tag name="FONTSIZE" val="28"/>
  <p:tag name="BULLETTYPE" val="ppBulletArabicPeriod"/>
  <p:tag name="ANSWERTEXT" val="Independent clause&#10;Dependent clau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CDC623C2AD94E68AC83D40FB2E58272"/>
  <p:tag name="SLIDEID" val="BCDC623C2AD94E68AC83D40FB2E58272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VALUES" val="Incorrect|smicln|Correct"/>
  <p:tag name="QUESTIONALIAS" val="Because Scarlet needs exercise, Kate rides her daily."/>
  <p:tag name="ANSWERSALIAS" val="Independent clause|smicln|Dependent clause"/>
  <p:tag name="TYPE" val="MultiChoiceSlide"/>
  <p:tag name="TPQUESTIONXML" val="﻿&lt;?xml version=&quot;1.0&quot; encoding=&quot;utf-8&quot;?&gt;&#10;&lt;questionlist&gt;&#10;    &lt;properties&gt;&#10;        &lt;guid&gt;61A44EA9BCCE45EEAED9009A7501D7F7&lt;/guid&gt;&#10;        &lt;description /&gt;&#10;        &lt;date&gt;9/16/2014 3:10:3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12EB6EAD2C34BC2AB6C989D7AF06DB4&lt;/guid&gt;&#10;            &lt;repollguid&gt;8F05911C29A7496FB36FDE00A8EC3003&lt;/repollguid&gt;&#10;            &lt;sourceid&gt;2ED23CB0287A454CBA8DBCB1BAB9C249&lt;/sourceid&gt;&#10;            &lt;questiontext&gt;Because Scarlet needs exercise, Kate rides her daily.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7FD587F3468744F5948A5ADDC54BB329&lt;/guid&gt;&#10;                    &lt;answertext&gt;Independent clause &lt;/answertext&gt;&#10;                    &lt;valuetype&gt;-1&lt;/valuetype&gt;&#10;                &lt;/answer&gt;&#10;                &lt;answer&gt;&#10;                    &lt;guid&gt;DFE2412E697B4F03A51185216C31F106&lt;/guid&gt;&#10;                    &lt;answertext&gt;Dependent clause&lt;/answertext&gt;&#10;                    &lt;valuetype&gt;1&lt;/valuetype&gt;&#10;                &lt;/answer&gt;&#10;            &lt;/answers&gt;&#10;        &lt;/multichoice&gt;&#10;    &lt;/questions&gt;&#10;&lt;/questionlist&gt;"/>
  <p:tag name="AUTOOPENPOLL" val="True"/>
  <p:tag name="AUTOFORMATCHART" val="True"/>
  <p:tag name="LIVECHARTING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35"/>
  <p:tag name="FONTSIZE" val="28"/>
  <p:tag name="BULLETTYPE" val="ppBulletArabicPeriod"/>
  <p:tag name="ANSWERTEXT" val="Independent clause&#10;Dependent clau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02CB4118E0B4478B52279CD660989E1"/>
  <p:tag name="SLIDEID" val="B02CB4118E0B4478B52279CD660989E1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VALUES" val="Correct|smicln|Incorrect"/>
  <p:tag name="QUESTIONALIAS" val="Kate and Scarlet entered a barrel-racing competition, which was very competitive."/>
  <p:tag name="ANSWERSALIAS" val="Independent clause|smicln|Dependent clause"/>
  <p:tag name="TYPE" val="MultiChoiceSlide"/>
  <p:tag name="TPQUESTIONXML" val="﻿&lt;?xml version=&quot;1.0&quot; encoding=&quot;utf-8&quot;?&gt;&#10;&lt;questionlist&gt;&#10;    &lt;properties&gt;&#10;        &lt;guid&gt;0EAD2717D72E40A194ADAB2CC5F98FF6&lt;/guid&gt;&#10;        &lt;description /&gt;&#10;        &lt;date&gt;9/16/2014 3:10:3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4C4B60A8D5045D184B5AFE88AAEC4DA&lt;/guid&gt;&#10;            &lt;repollguid&gt;4D46D42A824249399C6F65262E919409&lt;/repollguid&gt;&#10;            &lt;sourceid&gt;2B319934804B4112983A7538706B3595&lt;/sourceid&gt;&#10;            &lt;questiontext&gt;Kate and Scarlet entered a barrel-racing competition, which was very competitive.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12895B44374B4E398E725A638DCDE021&lt;/guid&gt;&#10;                    &lt;answertext&gt;Independent clause &lt;/answertext&gt;&#10;                    &lt;valuetype&gt;1&lt;/valuetype&gt;&#10;                &lt;/answer&gt;&#10;                &lt;answer&gt;&#10;                    &lt;guid&gt;357D7E010E884BB691F443CBC83032EB&lt;/guid&gt;&#10;                    &lt;answertext&gt;Dependent clause&lt;/answertext&gt;&#10;                    &lt;valuetype&gt;-1&lt;/valuetype&gt;&#10;                &lt;/answer&gt;&#10;            &lt;/answers&gt;&#10;        &lt;/multichoice&gt;&#10;    &lt;/questions&gt;&#10;&lt;/questionlist&gt;"/>
  <p:tag name="AUTOOPENPOLL" val="True"/>
  <p:tag name="AUTOFORMATCHART" val="True"/>
  <p:tag name="LIVECHARTING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35"/>
  <p:tag name="FONTSIZE" val="28"/>
  <p:tag name="BULLETTYPE" val="ppBulletArabicPeriod"/>
  <p:tag name="ANSWERTEXT" val="Independent clause&#10;Dependent clau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DE1DC0549BB4941A4530ADFC4066CC9"/>
  <p:tag name="SLIDEID" val="DDE1DC0549BB4941A4530ADFC4066CC9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VALUES" val="Incorrect|smicln|Correct"/>
  <p:tag name="QUESTIONALIAS" val="Entrants raced around barrels that were put in the ring."/>
  <p:tag name="ANSWERSALIAS" val="Independent clause|smicln|Dependent clause"/>
  <p:tag name="TYPE" val="MultiChoiceSlide"/>
  <p:tag name="TPQUESTIONXML" val="﻿&lt;?xml version=&quot;1.0&quot; encoding=&quot;utf-8&quot;?&gt;&#10;&lt;questionlist&gt;&#10;    &lt;properties&gt;&#10;        &lt;guid&gt;C8848450C19F4736B28B4F51BEDF1932&lt;/guid&gt;&#10;        &lt;description /&gt;&#10;        &lt;date&gt;9/16/2014 3:10:3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62624B3056D4AC9ADDC378E4CA8E391&lt;/guid&gt;&#10;            &lt;repollguid&gt;EC28F1894F604205B647033428713BEC&lt;/repollguid&gt;&#10;            &lt;sourceid&gt;93A0D4D55DFA401BB0619EF961B80B9B&lt;/sourceid&gt;&#10;            &lt;questiontext&gt;Entrants raced around barrels that were put in the ring.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7AA4544CE0654E0BBAF86E1139FCE890&lt;/guid&gt;&#10;                    &lt;answertext&gt;Independent clause &lt;/answertext&gt;&#10;                    &lt;valuetype&gt;-1&lt;/valuetype&gt;&#10;                &lt;/answer&gt;&#10;                &lt;answer&gt;&#10;                    &lt;guid&gt;F2A5F2039C7F45C2ABFA4FB282925D2A&lt;/guid&gt;&#10;                    &lt;answertext&gt;Dependent clause&lt;/answertext&gt;&#10;                    &lt;valuetype&gt;1&lt;/valuetype&gt;&#10;                &lt;/answer&gt;&#10;            &lt;/answers&gt;&#10;        &lt;/multichoice&gt;&#10;    &lt;/questions&gt;&#10;&lt;/questionlist&gt;"/>
  <p:tag name="AUTOOPENPOLL" val="True"/>
  <p:tag name="AUTOFORMATCHART" val="True"/>
  <p:tag name="LIVECHARTING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35"/>
  <p:tag name="FONTSIZE" val="28"/>
  <p:tag name="BULLETTYPE" val="ppBulletArabicPeriod"/>
  <p:tag name="ANSWERTEXT" val="Independent clause&#10;Dependent clau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72F54E147EF1431CA1129535752865D1"/>
  <p:tag name="SLIDEID" val="72F54E147EF1431CA1129535752865D1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Kate and Scarlet’s performance brought cheers from the crowd because they put everything they had into the race."/>
  <p:tag name="ANSWERSALIAS" val="Independent clause|smicln|Dependent clause"/>
  <p:tag name="VALUES" val="Correct|smicln|Incorrect"/>
  <p:tag name="TYPE" val="MultiChoiceSlide"/>
  <p:tag name="TPQUESTIONXML" val="﻿&lt;?xml version=&quot;1.0&quot; encoding=&quot;utf-8&quot;?&gt;&#10;&lt;questionlist&gt;&#10;    &lt;properties&gt;&#10;        &lt;guid&gt;CAFA6ADC7B0A4258A1613803227305B6&lt;/guid&gt;&#10;        &lt;description /&gt;&#10;        &lt;date&gt;9/16/2014 3:10:3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B5CD5A3D5404959A408B913016AAEFB&lt;/guid&gt;&#10;            &lt;repollguid&gt;A42A9F6515154124B4301E7592664B09&lt;/repollguid&gt;&#10;            &lt;sourceid&gt;287DE1F65A5F4A76A7E0167EDD1746F0&lt;/sourceid&gt;&#10;            &lt;questiontext&gt;Kate and Scarlet’s performance brought cheers from the crowd because they put everything they had into the race.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5A85DAA0CCFA4405BC5DA4B42972F5A0&lt;/guid&gt;&#10;                    &lt;answertext&gt;Independent clause &lt;/answertext&gt;&#10;                    &lt;valuetype&gt;1&lt;/valuetype&gt;&#10;                &lt;/answer&gt;&#10;                &lt;answer&gt;&#10;                    &lt;guid&gt;978A5509C8A44751B11AA05310577937&lt;/guid&gt;&#10;                    &lt;answertext&gt;Dependent clause&lt;/answertext&gt;&#10;                    &lt;valuetype&gt;-1&lt;/valuetype&gt;&#10;                &lt;/answer&gt;&#10;            &lt;/answers&gt;&#10;        &lt;/multichoice&gt;&#10;    &lt;/questions&gt;&#10;&lt;/questionlist&gt;"/>
  <p:tag name="AUTOOPENPOLL" val="True"/>
  <p:tag name="AUTOFORMATCHART" val="True"/>
  <p:tag name="LIVECHARTING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LDNUMANSWERS" val="2"/>
  <p:tag name="ANSWERBULLETS" val="3"/>
  <p:tag name="TEXTLENGTH" val="35"/>
  <p:tag name="FONTSIZE" val="28"/>
  <p:tag name="BULLETTYPE" val="ppBulletArabicPeriod"/>
  <p:tag name="ANSWERTEXT" val="Independent clause&#10;Dependent clau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D7BA289C2FE4046A81B38B69C9573AB"/>
  <p:tag name="SLIDEID" val="4D7BA289C2FE4046A81B38B69C9573AB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VALUES" val="Correct|smicln|Incorrect"/>
  <p:tag name="QUESTIONALIAS" val="Now Kate and Scarlet have more than a dozen ribbons, and Kate plans to keep competing in the rodeo."/>
  <p:tag name="ANSWERSALIAS" val="Independent clause|smicln|Dependent clause"/>
  <p:tag name="TYPE" val="MultiChoiceSlide"/>
  <p:tag name="TPQUESTIONXML" val="﻿&lt;?xml version=&quot;1.0&quot; encoding=&quot;utf-8&quot;?&gt;&#10;&lt;questionlist&gt;&#10;    &lt;properties&gt;&#10;        &lt;guid&gt;3428E3D0448B40C4A0A8E1E09B75CF6F&lt;/guid&gt;&#10;        &lt;description /&gt;&#10;        &lt;date&gt;9/16/2014 3:10:3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2730FBCF3EC458E9491B929B8654EDC&lt;/guid&gt;&#10;            &lt;repollguid&gt;2A4E380A4C40497E9E1A20BD569B99B3&lt;/repollguid&gt;&#10;            &lt;sourceid&gt;8649D793EA51494CBF7051E6A99A06D5&lt;/sourceid&gt;&#10;            &lt;questiontext&gt;Now Kate and Scarlet have more than a dozen ribbons, and Kate plans to keep competing in the rodeo.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587BDEB45EBC4D2DB0A6A454DB4B6568&lt;/guid&gt;&#10;                    &lt;answertext&gt;Independent clause &lt;/answertext&gt;&#10;                    &lt;valuetype&gt;1&lt;/valuetype&gt;&#10;                &lt;/answer&gt;&#10;                &lt;answer&gt;&#10;                    &lt;guid&gt;D5C481F2940D41F88F437DB6088A946E&lt;/guid&gt;&#10;                    &lt;answertext&gt;Dependent clause&lt;/answertext&gt;&#10;                    &lt;valuetype&gt;-1&lt;/valuetype&gt;&#10;                &lt;/answer&gt;&#10;            &lt;/answers&gt;&#10;        &lt;/multichoice&gt;&#10;    &lt;/questions&gt;&#10;&lt;/questionlist&gt;"/>
  <p:tag name="AUTOOPENPOLL" val="True"/>
  <p:tag name="AUTOFORMATCHART" val="True"/>
  <p:tag name="LIVECHARTING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35"/>
  <p:tag name="FONTSIZE" val="28"/>
  <p:tag name="BULLETTYPE" val="ppBulletArabicPeriod"/>
  <p:tag name="ANSWERTEXT" val="Independent clause&#10;Dependent clau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C824A8AFA2D47E0BC205534AB116875"/>
  <p:tag name="SLIDEID" val="4C824A8AFA2D47E0BC205534AB116875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VALUES" val="Correct|smicln|Incorrect"/>
  <p:tag name="QUESTIONALIAS" val="Thirteen-year-old Kate is devoted to her horse Scarlet."/>
  <p:tag name="ANSWERSALIAS" val="Independent clause|smicln|Dependent clause"/>
  <p:tag name="TYPE" val="MultiChoiceSlide"/>
  <p:tag name="TPQUESTIONXML" val="﻿&lt;?xml version=&quot;1.0&quot; encoding=&quot;utf-8&quot;?&gt;&#10;&lt;questionlist&gt;&#10;    &lt;properties&gt;&#10;        &lt;guid&gt;1227C59FC6674D7299529A51F012CC76&lt;/guid&gt;&#10;        &lt;description /&gt;&#10;        &lt;date&gt;9/16/2014 3:10:3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E0291CB110D4E38812DC7989AC04411&lt;/guid&gt;&#10;            &lt;repollguid&gt;4D6CD476234944468DCAE48F9A2FA1A3&lt;/repollguid&gt;&#10;            &lt;sourceid&gt;2D8AFD9F072B4F26975B4DFBBD76136F&lt;/sourceid&gt;&#10;            &lt;questiontext&gt;Thirteen-year-old Kate is devoted to her horse Scarlet.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13B23536E6D2412587CF1D0E6E4A3974&lt;/guid&gt;&#10;                    &lt;answertext&gt;Independent clause &lt;/answertext&gt;&#10;                    &lt;valuetype&gt;1&lt;/valuetype&gt;&#10;                &lt;/answer&gt;&#10;                &lt;answer&gt;&#10;                    &lt;guid&gt;92EF4EA9AFAE400194F0308AD1D53560&lt;/guid&gt;&#10;                    &lt;answertext&gt;Dependent claus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47</TotalTime>
  <Words>368</Words>
  <Application>Microsoft Office PowerPoint</Application>
  <PresentationFormat>On-screen Show (4:3)</PresentationFormat>
  <Paragraphs>76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Urban</vt:lpstr>
      <vt:lpstr>Chart</vt:lpstr>
      <vt:lpstr>Chapter 8, Lesson 1 </vt:lpstr>
      <vt:lpstr>Definition</vt:lpstr>
      <vt:lpstr>Examples</vt:lpstr>
      <vt:lpstr>“AWUBIS Words” </vt:lpstr>
      <vt:lpstr>Not a Prepositional Phrase</vt:lpstr>
      <vt:lpstr>Practice</vt:lpstr>
      <vt:lpstr>Thirteen-year-old Kate is devoted to her horse Scarlet.</vt:lpstr>
      <vt:lpstr>They won their first competition together when Kate was only nine years old.</vt:lpstr>
      <vt:lpstr>While her brothers sleep, Kate slips out to the stable.</vt:lpstr>
      <vt:lpstr>After she feeds Scarlet, Kate brushes her coat and mane.</vt:lpstr>
      <vt:lpstr>She does this so that Scarlet’s coat stays shiny.</vt:lpstr>
      <vt:lpstr>Because Scarlet needs exercise, Kate rides her daily.</vt:lpstr>
      <vt:lpstr>Kate and Scarlet entered a barrel-racing competition, which was very competitive.</vt:lpstr>
      <vt:lpstr>Entrants raced around barrels that were put in the ring.</vt:lpstr>
      <vt:lpstr>Kate and Scarlet’s performance brought cheers from the crowd because they put everything they had into the race.</vt:lpstr>
      <vt:lpstr>Now Kate and Scarlet have more than a dozen ribbons, and Kate plans to keep competing in the rodeo.</vt:lpstr>
    </vt:vector>
  </TitlesOfParts>
  <Company>bcss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8, Lesson 1</dc:title>
  <dc:creator>katie.perry</dc:creator>
  <cp:lastModifiedBy>setup</cp:lastModifiedBy>
  <cp:revision>8</cp:revision>
  <dcterms:created xsi:type="dcterms:W3CDTF">2011-12-01T19:29:01Z</dcterms:created>
  <dcterms:modified xsi:type="dcterms:W3CDTF">2014-09-16T19:19:19Z</dcterms:modified>
</cp:coreProperties>
</file>