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8" r:id="rId6"/>
    <p:sldId id="263" r:id="rId7"/>
    <p:sldId id="268" r:id="rId8"/>
    <p:sldId id="262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4C461A-67EB-44BA-811D-C65E6B31095B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E9CCA6-281E-46C6-AF99-EB6E518FD5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Character Analysis</a:t>
            </a:r>
            <a:endParaRPr lang="en-US" sz="6000" b="1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467600" cy="4953000"/>
          </a:xfrm>
        </p:spPr>
        <p:txBody>
          <a:bodyPr/>
          <a:lstStyle/>
          <a:p>
            <a:r>
              <a:rPr lang="en-US" b="1" u="sng" dirty="0" smtClean="0"/>
              <a:t>Behavior /Actions:</a:t>
            </a:r>
            <a:endParaRPr lang="en-US" b="1" u="sng" dirty="0"/>
          </a:p>
          <a:p>
            <a:r>
              <a:rPr lang="en-US" dirty="0"/>
              <a:t>Does the character act in a certain way consistently?</a:t>
            </a:r>
          </a:p>
          <a:p>
            <a:r>
              <a:rPr lang="en-US" dirty="0"/>
              <a:t>Or is the character erratic?</a:t>
            </a:r>
          </a:p>
          <a:p>
            <a:r>
              <a:rPr lang="en-US" dirty="0"/>
              <a:t>Could one pluck the character from the story, put </a:t>
            </a:r>
            <a:r>
              <a:rPr lang="en-US" dirty="0" smtClean="0"/>
              <a:t>him/her </a:t>
            </a:r>
            <a:r>
              <a:rPr lang="en-US" dirty="0"/>
              <a:t>in another story, and know how </a:t>
            </a:r>
            <a:r>
              <a:rPr lang="en-US" dirty="0" smtClean="0"/>
              <a:t>he/she </a:t>
            </a:r>
            <a:r>
              <a:rPr lang="en-US" dirty="0"/>
              <a:t>would react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Relationships:</a:t>
            </a:r>
            <a:endParaRPr lang="en-US" b="1" u="sng" dirty="0"/>
          </a:p>
          <a:p>
            <a:r>
              <a:rPr lang="en-US" dirty="0"/>
              <a:t>With other characters in the story</a:t>
            </a:r>
          </a:p>
          <a:p>
            <a:r>
              <a:rPr lang="en-US" dirty="0"/>
              <a:t>How others see/react to him/her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6934200" cy="53340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Weaknesses/Faults:</a:t>
            </a:r>
            <a:endParaRPr lang="en-US" b="1" u="sng" dirty="0"/>
          </a:p>
          <a:p>
            <a:r>
              <a:rPr lang="en-US" dirty="0"/>
              <a:t>Typical tragic weakness is pride. </a:t>
            </a:r>
            <a:r>
              <a:rPr lang="en-US" dirty="0" smtClean="0"/>
              <a:t>Oedipus </a:t>
            </a:r>
            <a:r>
              <a:rPr lang="en-US" dirty="0"/>
              <a:t>is proud.</a:t>
            </a:r>
          </a:p>
          <a:p>
            <a:r>
              <a:rPr lang="en-US" dirty="0"/>
              <a:t>Weakness could be anything.  In “Little Red Riding Hood,” the girl talks to a stranger. </a:t>
            </a:r>
            <a:r>
              <a:rPr lang="en-US" dirty="0" smtClean="0"/>
              <a:t>That’s </a:t>
            </a:r>
            <a:r>
              <a:rPr lang="en-US" dirty="0"/>
              <a:t>a weakness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 smtClean="0"/>
              <a:t>Strengths/Virtues:</a:t>
            </a:r>
            <a:endParaRPr lang="en-US" b="1" u="sng" dirty="0"/>
          </a:p>
          <a:p>
            <a:r>
              <a:rPr lang="en-US" dirty="0"/>
              <a:t>There are many different strengths and virtues.</a:t>
            </a:r>
          </a:p>
          <a:p>
            <a:r>
              <a:rPr lang="en-US" dirty="0"/>
              <a:t>One strength/virtue is being good in trying times, like Cinderella.</a:t>
            </a:r>
          </a:p>
          <a:p>
            <a:r>
              <a:rPr lang="en-US" dirty="0"/>
              <a:t>Another strength/virtue is caring for family, like Little Red Riding Hood.</a:t>
            </a:r>
          </a:p>
          <a:p>
            <a:r>
              <a:rPr lang="en-US" dirty="0"/>
              <a:t>Another strength/virtue is being smart, like Oedipus.</a:t>
            </a:r>
          </a:p>
          <a:p>
            <a:r>
              <a:rPr lang="en-US" dirty="0"/>
              <a:t>Most protagonists have more than one </a:t>
            </a:r>
            <a:r>
              <a:rPr lang="en-US" dirty="0" smtClean="0"/>
              <a:t>strength/virtue.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54" y="-129432"/>
            <a:ext cx="6248399" cy="6591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3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359932"/>
            <a:ext cx="18634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1531" y="990600"/>
            <a:ext cx="14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11" name="Heart 10"/>
          <p:cNvSpPr/>
          <p:nvPr/>
        </p:nvSpPr>
        <p:spPr>
          <a:xfrm>
            <a:off x="3333749" y="2242066"/>
            <a:ext cx="1866899" cy="1524000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33748" y="3244334"/>
            <a:ext cx="2228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1600" dirty="0" smtClean="0"/>
              <a:t>Feelings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638800" y="1387641"/>
            <a:ext cx="1863436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67400" y="91877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086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Using the character analysis terms. How would you describe Montmorency?  Cite evidence from the book using quotes with page numbers.</a:t>
            </a:r>
          </a:p>
          <a:p>
            <a:pPr lvl="1"/>
            <a:r>
              <a:rPr lang="en-US" sz="2400" dirty="0" smtClean="0"/>
              <a:t>Protagonist Pattern </a:t>
            </a:r>
            <a:r>
              <a:rPr lang="en-US" sz="2400" dirty="0"/>
              <a:t>T</a:t>
            </a:r>
            <a:r>
              <a:rPr lang="en-US" sz="2400" dirty="0" smtClean="0"/>
              <a:t>ype</a:t>
            </a:r>
          </a:p>
          <a:p>
            <a:pPr lvl="1"/>
            <a:r>
              <a:rPr lang="en-US" sz="2400" dirty="0" smtClean="0"/>
              <a:t>Static or Dynamic</a:t>
            </a:r>
          </a:p>
          <a:p>
            <a:pPr lvl="1"/>
            <a:r>
              <a:rPr lang="en-US" sz="2400" dirty="0" smtClean="0"/>
              <a:t>Round or Flat</a:t>
            </a:r>
          </a:p>
          <a:p>
            <a:pPr lvl="1"/>
            <a:r>
              <a:rPr lang="en-US" sz="2400" dirty="0" smtClean="0"/>
              <a:t>Stereotypical</a:t>
            </a:r>
          </a:p>
          <a:p>
            <a:pPr lvl="1"/>
            <a:r>
              <a:rPr lang="en-US" sz="2400" dirty="0" smtClean="0"/>
              <a:t>Behavior /</a:t>
            </a:r>
            <a:r>
              <a:rPr lang="en-US" sz="2400" dirty="0"/>
              <a:t>A</a:t>
            </a:r>
            <a:r>
              <a:rPr lang="en-US" sz="2400" dirty="0" smtClean="0"/>
              <a:t>ctions</a:t>
            </a:r>
            <a:endParaRPr lang="en-US" sz="2400" dirty="0"/>
          </a:p>
          <a:p>
            <a:pPr lvl="1"/>
            <a:r>
              <a:rPr lang="en-US" sz="2400" dirty="0" smtClean="0"/>
              <a:t>Relationships</a:t>
            </a:r>
          </a:p>
          <a:p>
            <a:pPr lvl="1"/>
            <a:r>
              <a:rPr lang="en-US" sz="2400" dirty="0" smtClean="0"/>
              <a:t>Weaknesses/Faults</a:t>
            </a:r>
            <a:endParaRPr lang="en-US" sz="2400" dirty="0"/>
          </a:p>
          <a:p>
            <a:pPr lvl="1"/>
            <a:r>
              <a:rPr lang="en-US" sz="2400" dirty="0" smtClean="0"/>
              <a:t>Strengths/Virtues</a:t>
            </a:r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Protagonist</a:t>
            </a:r>
            <a:r>
              <a:rPr lang="en-US" i="1" dirty="0" smtClean="0"/>
              <a:t> -</a:t>
            </a:r>
            <a:r>
              <a:rPr lang="en-US" dirty="0" smtClean="0"/>
              <a:t>The </a:t>
            </a:r>
            <a:r>
              <a:rPr lang="en-US" dirty="0"/>
              <a:t>main character around whom most of the work revolves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/>
              <a:t>Antagonist </a:t>
            </a:r>
            <a:r>
              <a:rPr lang="en-US" i="1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person who the protagonist is against. This is often the villain, but could be a force of nature, set of circumstances, an animal,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Protagonists </a:t>
            </a:r>
            <a:r>
              <a:rPr lang="en-US" sz="3200" b="1" dirty="0" smtClean="0"/>
              <a:t>patterns </a:t>
            </a:r>
            <a:r>
              <a:rPr lang="en-US" sz="3200" b="1" dirty="0"/>
              <a:t>or types: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572000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the anti-hero</a:t>
            </a:r>
            <a:r>
              <a:rPr lang="en-US" b="1" dirty="0"/>
              <a:t> </a:t>
            </a:r>
            <a:r>
              <a:rPr lang="en-US" dirty="0" smtClean="0"/>
              <a:t> -This </a:t>
            </a:r>
            <a:r>
              <a:rPr lang="en-US" dirty="0"/>
              <a:t>is the guy </a:t>
            </a:r>
            <a:r>
              <a:rPr lang="en-US" dirty="0" smtClean="0"/>
              <a:t>parents would </a:t>
            </a:r>
            <a:r>
              <a:rPr lang="en-US" dirty="0"/>
              <a:t>not want </a:t>
            </a:r>
            <a:r>
              <a:rPr lang="en-US" dirty="0" smtClean="0"/>
              <a:t>their daughters to </a:t>
            </a:r>
            <a:r>
              <a:rPr lang="en-US" dirty="0"/>
              <a:t>date. They are often graceless, inept, and actually dishonest.</a:t>
            </a:r>
          </a:p>
          <a:p>
            <a:r>
              <a:rPr lang="en-US" b="1" i="1" dirty="0"/>
              <a:t>the tragic hero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en-US" dirty="0" smtClean="0"/>
              <a:t>This </a:t>
            </a:r>
            <a:r>
              <a:rPr lang="en-US" dirty="0"/>
              <a:t>is the guy whose bad end is a result of flaws within himself.</a:t>
            </a:r>
          </a:p>
          <a:p>
            <a:r>
              <a:rPr lang="en-US" b="1" i="1" dirty="0"/>
              <a:t>the romantic hero</a:t>
            </a:r>
            <a:r>
              <a:rPr lang="en-US" b="1" dirty="0"/>
              <a:t> </a:t>
            </a:r>
            <a:r>
              <a:rPr lang="en-US" dirty="0" smtClean="0"/>
              <a:t>- This </a:t>
            </a:r>
            <a:r>
              <a:rPr lang="en-US" dirty="0"/>
              <a:t>is the guy the girls all swoon over. He gets the girls, even when he doesn’t want to keep them.</a:t>
            </a:r>
          </a:p>
          <a:p>
            <a:r>
              <a:rPr lang="en-US" b="1" i="1" dirty="0"/>
              <a:t>the modern hero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smtClean="0"/>
              <a:t>-This </a:t>
            </a:r>
            <a:r>
              <a:rPr lang="en-US" dirty="0"/>
              <a:t>is the average guy who is put in extraordinary circumstances and rises to the challenge.</a:t>
            </a:r>
          </a:p>
          <a:p>
            <a:r>
              <a:rPr lang="en-US" b="1" i="1" dirty="0"/>
              <a:t>the Hemingway hero</a:t>
            </a:r>
            <a:r>
              <a:rPr lang="en-US" dirty="0"/>
              <a:t>, This is the guy who has been in a war, drinks too much, </a:t>
            </a:r>
            <a:r>
              <a:rPr lang="en-US" dirty="0" smtClean="0"/>
              <a:t>and makes poor choices.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Static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unchanging)</a:t>
            </a:r>
          </a:p>
          <a:p>
            <a:endParaRPr lang="en-US" dirty="0" smtClean="0"/>
          </a:p>
          <a:p>
            <a:r>
              <a:rPr lang="en-US" b="1" i="1" dirty="0"/>
              <a:t>Dynamic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smtClean="0"/>
              <a:t>changing)</a:t>
            </a:r>
          </a:p>
          <a:p>
            <a:endParaRPr lang="en-US" dirty="0"/>
          </a:p>
          <a:p>
            <a:r>
              <a:rPr lang="en-US" b="1" i="1" dirty="0" smtClean="0"/>
              <a:t>Stereotypical</a:t>
            </a:r>
            <a:r>
              <a:rPr lang="en-US" dirty="0" smtClean="0"/>
              <a:t> - This </a:t>
            </a:r>
            <a:r>
              <a:rPr lang="en-US" dirty="0"/>
              <a:t>is the absent minded professor, the jolly fat person, the clueless blonde.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or Flat?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Round</a:t>
            </a:r>
            <a:r>
              <a:rPr lang="en-US" i="1" dirty="0" smtClean="0"/>
              <a:t> </a:t>
            </a:r>
            <a:r>
              <a:rPr lang="en-US" i="1" dirty="0"/>
              <a:t>(3 dimensional)</a:t>
            </a:r>
            <a:r>
              <a:rPr lang="en-US" dirty="0"/>
              <a:t>, This means the character has more than one facet to </a:t>
            </a:r>
            <a:r>
              <a:rPr lang="en-US" dirty="0" smtClean="0"/>
              <a:t>his/her personality</a:t>
            </a:r>
            <a:r>
              <a:rPr lang="en-US" dirty="0"/>
              <a:t>. </a:t>
            </a:r>
            <a:r>
              <a:rPr lang="en-US" dirty="0" smtClean="0"/>
              <a:t>He is </a:t>
            </a:r>
            <a:r>
              <a:rPr lang="en-US" dirty="0"/>
              <a:t>not just a hardcore gamer, but </a:t>
            </a:r>
            <a:r>
              <a:rPr lang="en-US" dirty="0" smtClean="0"/>
              <a:t>he also plays </a:t>
            </a:r>
            <a:r>
              <a:rPr lang="en-US" dirty="0"/>
              <a:t>basketball on the weekends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 smtClean="0"/>
              <a:t>Flat</a:t>
            </a:r>
            <a:r>
              <a:rPr lang="en-US" i="1" dirty="0" smtClean="0"/>
              <a:t> </a:t>
            </a:r>
            <a:r>
              <a:rPr lang="en-US" i="1" dirty="0"/>
              <a:t>(1 dimensional)</a:t>
            </a:r>
            <a:r>
              <a:rPr lang="en-US" dirty="0"/>
              <a:t>, This is the character who is only viewed through one side. This is the hardcore gamer. That’s all there is to the character.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Round character changes </a:t>
            </a:r>
            <a:r>
              <a:rPr lang="en-US" dirty="0"/>
              <a:t>during the course of the </a:t>
            </a:r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6"/>
            <a:ext cx="7391400" cy="39767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Was the change gradual or rapid?</a:t>
            </a:r>
          </a:p>
          <a:p>
            <a:r>
              <a:rPr lang="en-US" dirty="0"/>
              <a:t>Was it subtle or obvious?</a:t>
            </a:r>
          </a:p>
          <a:p>
            <a:r>
              <a:rPr lang="en-US" dirty="0"/>
              <a:t>Are the changes significant to the story or are they a minor counterpoint?</a:t>
            </a:r>
          </a:p>
          <a:p>
            <a:r>
              <a:rPr lang="en-US" dirty="0"/>
              <a:t>Are the changes believable or fantastic?</a:t>
            </a:r>
          </a:p>
          <a:p>
            <a:r>
              <a:rPr lang="en-US" dirty="0"/>
              <a:t>What was his/her motivation to change?</a:t>
            </a:r>
          </a:p>
          <a:p>
            <a:r>
              <a:rPr lang="en-US" dirty="0"/>
              <a:t>What situations or characters encouraged the change?</a:t>
            </a:r>
          </a:p>
          <a:p>
            <a:r>
              <a:rPr lang="en-US" dirty="0"/>
              <a:t>How does the character learn from or deal with the change?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&amp; Minor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543800" cy="3824343"/>
          </a:xfrm>
        </p:spPr>
        <p:txBody>
          <a:bodyPr/>
          <a:lstStyle/>
          <a:p>
            <a:r>
              <a:rPr lang="en-US" b="1" i="1" dirty="0" smtClean="0"/>
              <a:t>Major - </a:t>
            </a:r>
            <a:r>
              <a:rPr lang="en-US" dirty="0" smtClean="0"/>
              <a:t>These </a:t>
            </a:r>
            <a:r>
              <a:rPr lang="en-US" dirty="0"/>
              <a:t>are the main characters. They dominate the story. Often there are only one or two major characters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i="1" dirty="0" smtClean="0"/>
              <a:t>Minor</a:t>
            </a:r>
            <a:r>
              <a:rPr lang="en-US" i="1" dirty="0" smtClean="0"/>
              <a:t> - </a:t>
            </a:r>
            <a:r>
              <a:rPr lang="en-US" dirty="0"/>
              <a:t>These are the characters who help tell the major character’s tale by letting major characters interact and reveal their personalities, situations, stories. They are usually static (unchanging).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0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are the people whose job is to contrast with the major character. </a:t>
            </a:r>
            <a:endParaRPr lang="en-US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can happen in two ways. </a:t>
            </a:r>
          </a:p>
          <a:p>
            <a:pPr lvl="2"/>
            <a:r>
              <a:rPr lang="en-US" sz="2400" u="sng" dirty="0" smtClean="0"/>
              <a:t>One</a:t>
            </a:r>
            <a:r>
              <a:rPr lang="en-US" sz="2400" u="sng" dirty="0"/>
              <a:t>: </a:t>
            </a:r>
            <a:r>
              <a:rPr lang="en-US" sz="2400" dirty="0"/>
              <a:t>The foil can be the opposite of the major character, so the major’s virtues and strengths are that much “brighter” in reflection. </a:t>
            </a:r>
          </a:p>
          <a:p>
            <a:pPr lvl="2"/>
            <a:r>
              <a:rPr lang="en-US" sz="2400" u="sng" dirty="0" smtClean="0"/>
              <a:t>Two</a:t>
            </a:r>
            <a:r>
              <a:rPr lang="en-US" sz="2400" u="sng" dirty="0"/>
              <a:t>: </a:t>
            </a:r>
            <a:r>
              <a:rPr lang="en-US" sz="2400" dirty="0"/>
              <a:t>The foil can be someone like the major character, with lite versions of the major’s virtues and strengths so that the major comes off as even stronger.</a:t>
            </a:r>
          </a:p>
        </p:txBody>
      </p:sp>
    </p:spTree>
    <p:extLst>
      <p:ext uri="{BB962C8B-B14F-4D97-AF65-F5344CB8AC3E}">
        <p14:creationId xmlns:p14="http://schemas.microsoft.com/office/powerpoint/2010/main" val="169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2"/>
            <a:ext cx="7222068" cy="1202485"/>
          </a:xfrm>
        </p:spPr>
        <p:txBody>
          <a:bodyPr>
            <a:normAutofit/>
          </a:bodyPr>
          <a:lstStyle/>
          <a:p>
            <a:r>
              <a:rPr lang="en-US" sz="3600" b="1" dirty="0"/>
              <a:t>Look for these things within the creation of the character: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391400" cy="382434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Psychological/Personality traits:</a:t>
            </a:r>
            <a:endParaRPr lang="en-US" b="1" u="sng" dirty="0"/>
          </a:p>
          <a:p>
            <a:r>
              <a:rPr lang="en-US" dirty="0"/>
              <a:t>Do these characteristics aid in the character being consistent (in character), believable, adequately motivated, and interesting?</a:t>
            </a:r>
          </a:p>
          <a:p>
            <a:r>
              <a:rPr lang="en-US" dirty="0"/>
              <a:t>Do the characteristics of the character emphasize and focus on the character’s role in the story’s plot?</a:t>
            </a:r>
          </a:p>
          <a:p>
            <a:r>
              <a:rPr lang="en-US" b="1" u="sng" dirty="0" smtClean="0"/>
              <a:t>Motivation:</a:t>
            </a:r>
            <a:endParaRPr lang="en-US" b="1" u="sng" dirty="0"/>
          </a:p>
          <a:p>
            <a:r>
              <a:rPr lang="en-US" dirty="0"/>
              <a:t>Is the character ethical? Is he/she trying to do the right thing, but going about it in the wrong way?</a:t>
            </a:r>
          </a:p>
          <a:p>
            <a:r>
              <a:rPr lang="en-US" dirty="0" smtClean="0"/>
              <a:t>Is </a:t>
            </a:r>
            <a:r>
              <a:rPr lang="en-US" dirty="0"/>
              <a:t>the motivation because of emotion (love, hate) or a decision (revenge, promotion)?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155</TotalTime>
  <Words>696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Character Analysis</vt:lpstr>
      <vt:lpstr>Main Characters</vt:lpstr>
      <vt:lpstr>Protagonists patterns or types:</vt:lpstr>
      <vt:lpstr>Types</vt:lpstr>
      <vt:lpstr>Round or Flat?</vt:lpstr>
      <vt:lpstr> Round character changes during the course of the story</vt:lpstr>
      <vt:lpstr>Major &amp; Minor</vt:lpstr>
      <vt:lpstr>Foils</vt:lpstr>
      <vt:lpstr>Look for these things within the creation of the character: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Analysis</dc:title>
  <dc:creator>setup</dc:creator>
  <cp:lastModifiedBy>setup</cp:lastModifiedBy>
  <cp:revision>14</cp:revision>
  <dcterms:created xsi:type="dcterms:W3CDTF">2014-12-02T15:33:05Z</dcterms:created>
  <dcterms:modified xsi:type="dcterms:W3CDTF">2014-12-02T18:08:54Z</dcterms:modified>
</cp:coreProperties>
</file>