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9" r:id="rId3"/>
    <p:sldId id="266" r:id="rId4"/>
    <p:sldId id="258" r:id="rId5"/>
    <p:sldId id="267" r:id="rId6"/>
    <p:sldId id="261" r:id="rId7"/>
    <p:sldId id="262" r:id="rId8"/>
    <p:sldId id="264" r:id="rId9"/>
    <p:sldId id="263" r:id="rId10"/>
    <p:sldId id="268" r:id="rId11"/>
    <p:sldId id="260"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C211C9-28E8-443F-95B5-1489E055E7A2}" type="datetimeFigureOut">
              <a:rPr lang="en-US" smtClean="0"/>
              <a:t>10/27/2017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8B214C1-E49A-4CFE-BA24-BBDB3E7B053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214C1-E49A-4CFE-BA24-BBDB3E7B05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214C1-E49A-4CFE-BA24-BBDB3E7B05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214C1-E49A-4CFE-BA24-BBDB3E7B053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8B214C1-E49A-4CFE-BA24-BBDB3E7B053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B214C1-E49A-4CFE-BA24-BBDB3E7B053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8B214C1-E49A-4CFE-BA24-BBDB3E7B05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8B214C1-E49A-4CFE-BA24-BBDB3E7B053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C211C9-28E8-443F-95B5-1489E055E7A2}" type="datetimeFigureOut">
              <a:rPr lang="en-US" smtClean="0"/>
              <a:t>10/27/2017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8B214C1-E49A-4CFE-BA24-BBDB3E7B05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C211C9-28E8-443F-95B5-1489E055E7A2}" type="datetimeFigureOut">
              <a:rPr lang="en-US" smtClean="0"/>
              <a:t>10/27/2017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8B214C1-E49A-4CFE-BA24-BBDB3E7B05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9C211C9-28E8-443F-95B5-1489E055E7A2}" type="datetimeFigureOut">
              <a:rPr lang="en-US" smtClean="0"/>
              <a:t>10/27/2017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8B214C1-E49A-4CFE-BA24-BBDB3E7B053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C211C9-28E8-443F-95B5-1489E055E7A2}" type="datetimeFigureOut">
              <a:rPr lang="en-US" smtClean="0"/>
              <a:t>10/27/2017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8B214C1-E49A-4CFE-BA24-BBDB3E7B053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Commas in Sentences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0810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Interjections</a:t>
            </a:r>
            <a:endParaRPr lang="en-US" dirty="0"/>
          </a:p>
        </p:txBody>
      </p:sp>
      <p:sp>
        <p:nvSpPr>
          <p:cNvPr id="3" name="TextBox 2"/>
          <p:cNvSpPr txBox="1"/>
          <p:nvPr/>
        </p:nvSpPr>
        <p:spPr>
          <a:xfrm>
            <a:off x="990600" y="1417638"/>
            <a:ext cx="7315200" cy="3416320"/>
          </a:xfrm>
          <a:prstGeom prst="rect">
            <a:avLst/>
          </a:prstGeom>
          <a:noFill/>
        </p:spPr>
        <p:txBody>
          <a:bodyPr wrap="square" rtlCol="0">
            <a:spAutoFit/>
          </a:bodyPr>
          <a:lstStyle/>
          <a:p>
            <a:r>
              <a:rPr lang="en-US" sz="2400" dirty="0" smtClean="0"/>
              <a:t>Use a comma after interjections (a word that expresses emotion) unless an exclamation point or question mark is needed.</a:t>
            </a:r>
          </a:p>
          <a:p>
            <a:endParaRPr lang="en-US" sz="2400" dirty="0"/>
          </a:p>
          <a:p>
            <a:r>
              <a:rPr lang="en-US" sz="2400" dirty="0" smtClean="0"/>
              <a:t>Ex. Yes, your homework is due today.</a:t>
            </a:r>
          </a:p>
          <a:p>
            <a:endParaRPr lang="en-US" sz="2400" dirty="0"/>
          </a:p>
          <a:p>
            <a:r>
              <a:rPr lang="en-US" sz="2400" dirty="0" smtClean="0"/>
              <a:t>Ex. Huh? That doesn’t make any sense.</a:t>
            </a:r>
          </a:p>
          <a:p>
            <a:endParaRPr lang="en-US" sz="2400" dirty="0"/>
          </a:p>
          <a:p>
            <a:r>
              <a:rPr lang="en-US" sz="2400" dirty="0" smtClean="0"/>
              <a:t>Ex. Yuck! This tastes awful. </a:t>
            </a:r>
            <a:endParaRPr lang="en-US" sz="2400" dirty="0"/>
          </a:p>
        </p:txBody>
      </p:sp>
    </p:spTree>
    <p:extLst>
      <p:ext uri="{BB962C8B-B14F-4D97-AF65-F5344CB8AC3E}">
        <p14:creationId xmlns:p14="http://schemas.microsoft.com/office/powerpoint/2010/main" val="46332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ctr"/>
            <a:r>
              <a:rPr lang="en-US" u="sng" dirty="0" smtClean="0"/>
              <a:t>Adjectives Without “And”</a:t>
            </a:r>
            <a:br>
              <a:rPr lang="en-US" u="sng" dirty="0" smtClean="0"/>
            </a:br>
            <a:r>
              <a:rPr lang="en-US" u="sng" dirty="0" smtClean="0"/>
              <a:t/>
            </a:r>
            <a:br>
              <a:rPr lang="en-US" u="sng" dirty="0" smtClean="0"/>
            </a:br>
            <a:r>
              <a:rPr lang="en-US" dirty="0" smtClean="0"/>
              <a:t>Use commas between two or more adjectives of equal rank that modify the same noun. The adjectives are of equal rank if you can substitute the word </a:t>
            </a:r>
            <a:r>
              <a:rPr lang="en-US" i="1" dirty="0" smtClean="0"/>
              <a:t>and </a:t>
            </a:r>
            <a:r>
              <a:rPr lang="en-US" dirty="0" smtClean="0"/>
              <a:t> for the comma.</a:t>
            </a:r>
            <a:br>
              <a:rPr lang="en-US" dirty="0" smtClean="0"/>
            </a:br>
            <a:r>
              <a:rPr lang="en-US" dirty="0"/>
              <a:t/>
            </a:r>
            <a:br>
              <a:rPr lang="en-US" dirty="0"/>
            </a:br>
            <a:r>
              <a:rPr lang="en-US" dirty="0" smtClean="0"/>
              <a:t>Ex. Canada and the U.S. have a peaceful, cooperative relationship.</a:t>
            </a:r>
            <a:endParaRPr lang="en-US" dirty="0"/>
          </a:p>
        </p:txBody>
      </p:sp>
    </p:spTree>
    <p:extLst>
      <p:ext uri="{BB962C8B-B14F-4D97-AF65-F5344CB8AC3E}">
        <p14:creationId xmlns:p14="http://schemas.microsoft.com/office/powerpoint/2010/main" val="2776711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dirty="0" smtClean="0"/>
              <a:t>Use a comma whenever the reader might otherwise be confused.</a:t>
            </a:r>
            <a:br>
              <a:rPr lang="en-US" dirty="0" smtClean="0"/>
            </a:br>
            <a:r>
              <a:rPr lang="en-US" dirty="0"/>
              <a:t/>
            </a:r>
            <a:br>
              <a:rPr lang="en-US" dirty="0"/>
            </a:br>
            <a:r>
              <a:rPr lang="en-US" dirty="0" smtClean="0"/>
              <a:t>Ex. Before autumn, leaves start turning colors in the cool Canadian air.</a:t>
            </a:r>
            <a:br>
              <a:rPr lang="en-US" dirty="0" smtClean="0"/>
            </a:br>
            <a:r>
              <a:rPr lang="en-US" dirty="0"/>
              <a:t/>
            </a:r>
            <a:br>
              <a:rPr lang="en-US" dirty="0"/>
            </a:br>
            <a:endParaRPr lang="en-US" dirty="0"/>
          </a:p>
        </p:txBody>
      </p:sp>
    </p:spTree>
    <p:extLst>
      <p:ext uri="{BB962C8B-B14F-4D97-AF65-F5344CB8AC3E}">
        <p14:creationId xmlns:p14="http://schemas.microsoft.com/office/powerpoint/2010/main" val="917403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lstStyle/>
          <a:p>
            <a:pPr algn="ctr"/>
            <a:r>
              <a:rPr lang="en-US" u="sng" dirty="0" smtClean="0"/>
              <a:t>A Series of Items</a:t>
            </a:r>
            <a:br>
              <a:rPr lang="en-US" u="sng" dirty="0" smtClean="0"/>
            </a:br>
            <a:r>
              <a:rPr lang="en-US" dirty="0"/>
              <a:t/>
            </a:r>
            <a:br>
              <a:rPr lang="en-US" dirty="0"/>
            </a:br>
            <a:r>
              <a:rPr lang="en-US" dirty="0" smtClean="0"/>
              <a:t>In a series of three or more items, use a comma after every item except the last one.</a:t>
            </a:r>
            <a:br>
              <a:rPr lang="en-US" dirty="0" smtClean="0"/>
            </a:br>
            <a:r>
              <a:rPr lang="en-US" dirty="0"/>
              <a:t/>
            </a:r>
            <a:br>
              <a:rPr lang="en-US" dirty="0"/>
            </a:br>
            <a:r>
              <a:rPr lang="en-US" dirty="0" smtClean="0"/>
              <a:t>Ex. Some of Canada’s provinces are Quebec, Ontario, and British Columbia.</a:t>
            </a:r>
            <a:endParaRPr lang="en-US" dirty="0"/>
          </a:p>
        </p:txBody>
      </p:sp>
    </p:spTree>
    <p:extLst>
      <p:ext uri="{BB962C8B-B14F-4D97-AF65-F5344CB8AC3E}">
        <p14:creationId xmlns:p14="http://schemas.microsoft.com/office/powerpoint/2010/main" val="2849582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smtClean="0"/>
              <a:t>Dates, Addresses, and Letters</a:t>
            </a:r>
            <a:endParaRPr lang="en-US" dirty="0"/>
          </a:p>
        </p:txBody>
      </p:sp>
      <p:sp>
        <p:nvSpPr>
          <p:cNvPr id="3" name="TextBox 2"/>
          <p:cNvSpPr txBox="1"/>
          <p:nvPr/>
        </p:nvSpPr>
        <p:spPr>
          <a:xfrm>
            <a:off x="381000" y="914400"/>
            <a:ext cx="8458200" cy="5909310"/>
          </a:xfrm>
          <a:prstGeom prst="rect">
            <a:avLst/>
          </a:prstGeom>
          <a:noFill/>
        </p:spPr>
        <p:txBody>
          <a:bodyPr wrap="square" rtlCol="0">
            <a:spAutoFit/>
          </a:bodyPr>
          <a:lstStyle/>
          <a:p>
            <a:r>
              <a:rPr lang="en-US" sz="2400" b="1" dirty="0" smtClean="0"/>
              <a:t>Commas in Dates </a:t>
            </a:r>
            <a:r>
              <a:rPr lang="en-US" sz="2400" dirty="0" smtClean="0"/>
              <a:t>– Use a comma between the day and the year.  Use a comma after the year if the sentence continues. </a:t>
            </a:r>
          </a:p>
          <a:p>
            <a:endParaRPr lang="en-US" sz="2400" dirty="0" smtClean="0"/>
          </a:p>
          <a:p>
            <a:r>
              <a:rPr lang="en-US" sz="2400" dirty="0" smtClean="0"/>
              <a:t>Ex. He was born on June 25, 2007.</a:t>
            </a:r>
          </a:p>
          <a:p>
            <a:r>
              <a:rPr lang="en-US" sz="2400" dirty="0" smtClean="0"/>
              <a:t>Ex. He was born on June 25, 2007, in a small town in Alaska. </a:t>
            </a:r>
          </a:p>
          <a:p>
            <a:endParaRPr lang="en-US" dirty="0"/>
          </a:p>
          <a:p>
            <a:r>
              <a:rPr lang="en-US" sz="2400" b="1" dirty="0" smtClean="0"/>
              <a:t>Commas in Addresses </a:t>
            </a:r>
            <a:r>
              <a:rPr lang="en-US" sz="2400" dirty="0" smtClean="0"/>
              <a:t>– Use a comma between the city/town and the state/country. Use a comma after the state/country if the sentence continues.</a:t>
            </a:r>
          </a:p>
          <a:p>
            <a:endParaRPr lang="en-US" sz="2400" dirty="0" smtClean="0"/>
          </a:p>
          <a:p>
            <a:r>
              <a:rPr lang="en-US" sz="2400" dirty="0" smtClean="0"/>
              <a:t>Ex. Holly Anderson lives in Preston, Connecticut.</a:t>
            </a:r>
          </a:p>
          <a:p>
            <a:r>
              <a:rPr lang="en-US" sz="2400" dirty="0" smtClean="0"/>
              <a:t>Ex. Holly Anderson, of Preston, Connecticut, put a message in a bottle. </a:t>
            </a:r>
          </a:p>
          <a:p>
            <a:endParaRPr lang="en-US" sz="2400" dirty="0"/>
          </a:p>
        </p:txBody>
      </p:sp>
    </p:spTree>
    <p:extLst>
      <p:ext uri="{BB962C8B-B14F-4D97-AF65-F5344CB8AC3E}">
        <p14:creationId xmlns:p14="http://schemas.microsoft.com/office/powerpoint/2010/main" val="126467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u="sng" dirty="0" smtClean="0"/>
              <a:t>Compound Sentences</a:t>
            </a:r>
            <a:br>
              <a:rPr lang="en-US" u="sng" dirty="0" smtClean="0"/>
            </a:br>
            <a:r>
              <a:rPr lang="en-US" dirty="0" smtClean="0"/>
              <a:t/>
            </a:r>
            <a:br>
              <a:rPr lang="en-US" dirty="0" smtClean="0"/>
            </a:br>
            <a:r>
              <a:rPr lang="en-US" dirty="0" smtClean="0"/>
              <a:t>Use a comma before the conjunction that joins the two independent clauses of a compound sentence. Do not use a comma to separate parts of a compound predicate.</a:t>
            </a:r>
            <a:br>
              <a:rPr lang="en-US" dirty="0" smtClean="0"/>
            </a:br>
            <a:r>
              <a:rPr lang="en-US" dirty="0"/>
              <a:t/>
            </a:r>
            <a:br>
              <a:rPr lang="en-US" dirty="0"/>
            </a:br>
            <a:r>
              <a:rPr lang="en-US" dirty="0" smtClean="0"/>
              <a:t>Ex. The capital of Canada is Ottawa, but Montreal is Canada’s biggest city.</a:t>
            </a:r>
            <a:br>
              <a:rPr lang="en-US" dirty="0" smtClean="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527106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Complex Sentences</a:t>
            </a:r>
            <a:endParaRPr lang="en-US" u="sng" dirty="0"/>
          </a:p>
        </p:txBody>
      </p:sp>
      <p:sp>
        <p:nvSpPr>
          <p:cNvPr id="3" name="TextBox 2"/>
          <p:cNvSpPr txBox="1"/>
          <p:nvPr/>
        </p:nvSpPr>
        <p:spPr>
          <a:xfrm>
            <a:off x="609600" y="1981200"/>
            <a:ext cx="8001000" cy="4154984"/>
          </a:xfrm>
          <a:prstGeom prst="rect">
            <a:avLst/>
          </a:prstGeom>
          <a:noFill/>
        </p:spPr>
        <p:txBody>
          <a:bodyPr wrap="square" rtlCol="0">
            <a:spAutoFit/>
          </a:bodyPr>
          <a:lstStyle/>
          <a:p>
            <a:r>
              <a:rPr lang="en-US" sz="2400" dirty="0" smtClean="0"/>
              <a:t>In complex sentences, use a comma when the dependent clause is comes BEFORE the independent clause.  Do not use a commas when the dependent clause comes AFTER the independent clause.</a:t>
            </a:r>
          </a:p>
          <a:p>
            <a:endParaRPr lang="en-US" sz="2400" dirty="0"/>
          </a:p>
          <a:p>
            <a:endParaRPr lang="en-US" sz="2400" dirty="0" smtClean="0"/>
          </a:p>
          <a:p>
            <a:r>
              <a:rPr lang="en-US" sz="2400" dirty="0" smtClean="0"/>
              <a:t>Ex. When the mailman arrives, my little brother always runs outside to get the mail.</a:t>
            </a:r>
          </a:p>
          <a:p>
            <a:endParaRPr lang="en-US" sz="2400" dirty="0"/>
          </a:p>
          <a:p>
            <a:r>
              <a:rPr lang="en-US" sz="2400" dirty="0" smtClean="0"/>
              <a:t>Ex. My little brother always runs outside to get the well when the mail man arrives. </a:t>
            </a:r>
            <a:endParaRPr lang="en-US" sz="2400" dirty="0"/>
          </a:p>
        </p:txBody>
      </p:sp>
    </p:spTree>
    <p:extLst>
      <p:ext uri="{BB962C8B-B14F-4D97-AF65-F5344CB8AC3E}">
        <p14:creationId xmlns:p14="http://schemas.microsoft.com/office/powerpoint/2010/main" val="15989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126162"/>
          </a:xfrm>
        </p:spPr>
        <p:txBody>
          <a:bodyPr/>
          <a:lstStyle/>
          <a:p>
            <a:pPr algn="ctr"/>
            <a:r>
              <a:rPr lang="en-US" u="sng" dirty="0" smtClean="0"/>
              <a:t>Introductory Phrases</a:t>
            </a:r>
            <a:br>
              <a:rPr lang="en-US" u="sng" dirty="0" smtClean="0"/>
            </a:br>
            <a:r>
              <a:rPr lang="en-US" u="sng" dirty="0" smtClean="0"/>
              <a:t/>
            </a:r>
            <a:br>
              <a:rPr lang="en-US" u="sng" dirty="0" smtClean="0"/>
            </a:br>
            <a:r>
              <a:rPr lang="en-US" dirty="0" smtClean="0"/>
              <a:t>Use a comma after an introductory word or phrase.</a:t>
            </a:r>
            <a:br>
              <a:rPr lang="en-US" dirty="0" smtClean="0"/>
            </a:br>
            <a:r>
              <a:rPr lang="en-US" dirty="0"/>
              <a:t/>
            </a:r>
            <a:br>
              <a:rPr lang="en-US" dirty="0"/>
            </a:br>
            <a:r>
              <a:rPr lang="en-US" dirty="0" smtClean="0"/>
              <a:t>Ex. Before the end of our trip, we took a group picture in front of Niagara Falls.</a:t>
            </a:r>
            <a:endParaRPr lang="en-US" dirty="0"/>
          </a:p>
        </p:txBody>
      </p:sp>
    </p:spTree>
    <p:extLst>
      <p:ext uri="{BB962C8B-B14F-4D97-AF65-F5344CB8AC3E}">
        <p14:creationId xmlns:p14="http://schemas.microsoft.com/office/powerpoint/2010/main" val="3081668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pPr algn="ctr"/>
            <a:r>
              <a:rPr lang="en-US" u="sng" dirty="0" smtClean="0"/>
              <a:t>Interruptions</a:t>
            </a:r>
            <a:br>
              <a:rPr lang="en-US" u="sng" dirty="0" smtClean="0"/>
            </a:br>
            <a:r>
              <a:rPr lang="en-US" u="sng" dirty="0"/>
              <a:t/>
            </a:r>
            <a:br>
              <a:rPr lang="en-US" u="sng" dirty="0"/>
            </a:br>
            <a:r>
              <a:rPr lang="en-US" dirty="0" smtClean="0"/>
              <a:t>Use commas to set off one or more words that interrupt the flow of thought in a sentence.</a:t>
            </a:r>
            <a:br>
              <a:rPr lang="en-US" dirty="0" smtClean="0"/>
            </a:br>
            <a:r>
              <a:rPr lang="en-US" dirty="0"/>
              <a:t/>
            </a:r>
            <a:br>
              <a:rPr lang="en-US" dirty="0"/>
            </a:br>
            <a:r>
              <a:rPr lang="en-US" dirty="0" smtClean="0"/>
              <a:t>Ex. Most of Canada’s population, I might point out, lives close to the U.S.</a:t>
            </a:r>
            <a:endParaRPr lang="en-US" dirty="0"/>
          </a:p>
        </p:txBody>
      </p:sp>
    </p:spTree>
    <p:extLst>
      <p:ext uri="{BB962C8B-B14F-4D97-AF65-F5344CB8AC3E}">
        <p14:creationId xmlns:p14="http://schemas.microsoft.com/office/powerpoint/2010/main" val="2725207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ctr"/>
            <a:r>
              <a:rPr lang="en-US" u="sng" dirty="0" smtClean="0"/>
              <a:t>Appositives</a:t>
            </a:r>
            <a:br>
              <a:rPr lang="en-US" u="sng" dirty="0" smtClean="0"/>
            </a:br>
            <a:r>
              <a:rPr lang="en-US" dirty="0" smtClean="0"/>
              <a:t/>
            </a:r>
            <a:br>
              <a:rPr lang="en-US" dirty="0" smtClean="0"/>
            </a:br>
            <a:r>
              <a:rPr lang="en-US" dirty="0" smtClean="0"/>
              <a:t>Use commas to set off appositives that add extra information but are not needed to make the meaning of the sentence clear.</a:t>
            </a:r>
            <a:br>
              <a:rPr lang="en-US" dirty="0" smtClean="0"/>
            </a:br>
            <a:r>
              <a:rPr lang="en-US" dirty="0"/>
              <a:t/>
            </a:r>
            <a:br>
              <a:rPr lang="en-US" dirty="0"/>
            </a:br>
            <a:r>
              <a:rPr lang="en-US" dirty="0" smtClean="0"/>
              <a:t>Ex. The biggest city, Montreal, is the largest French speaking city outside France.</a:t>
            </a:r>
            <a:endParaRPr lang="en-US" dirty="0"/>
          </a:p>
        </p:txBody>
      </p:sp>
    </p:spTree>
    <p:extLst>
      <p:ext uri="{BB962C8B-B14F-4D97-AF65-F5344CB8AC3E}">
        <p14:creationId xmlns:p14="http://schemas.microsoft.com/office/powerpoint/2010/main" val="12511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8800"/>
          </a:xfrm>
        </p:spPr>
        <p:txBody>
          <a:bodyPr>
            <a:normAutofit/>
          </a:bodyPr>
          <a:lstStyle/>
          <a:p>
            <a:pPr algn="ctr"/>
            <a:r>
              <a:rPr lang="en-US" u="sng" dirty="0" smtClean="0">
                <a:effectLst/>
              </a:rPr>
              <a:t>Nouns of Direct Address</a:t>
            </a:r>
            <a:r>
              <a:rPr lang="en-US" dirty="0" smtClean="0">
                <a:effectLst/>
              </a:rPr>
              <a:t/>
            </a:r>
            <a:br>
              <a:rPr lang="en-US" dirty="0" smtClean="0">
                <a:effectLst/>
              </a:rPr>
            </a:br>
            <a:r>
              <a:rPr lang="en-US" dirty="0">
                <a:effectLst/>
              </a:rPr>
              <a:t/>
            </a:r>
            <a:br>
              <a:rPr lang="en-US" dirty="0">
                <a:effectLst/>
              </a:rPr>
            </a:br>
            <a:r>
              <a:rPr lang="en-US" sz="2800" dirty="0" smtClean="0">
                <a:effectLst/>
              </a:rPr>
              <a:t>Use commas to set off nouns of direct address.</a:t>
            </a:r>
            <a:br>
              <a:rPr lang="en-US" sz="2800" dirty="0" smtClean="0">
                <a:effectLst/>
              </a:rPr>
            </a:br>
            <a:r>
              <a:rPr lang="en-US" sz="2800" dirty="0">
                <a:effectLst/>
              </a:rPr>
              <a:t/>
            </a:r>
            <a:br>
              <a:rPr lang="en-US" sz="2800" dirty="0">
                <a:effectLst/>
              </a:rPr>
            </a:br>
            <a:r>
              <a:rPr lang="en-US" sz="2800" dirty="0" smtClean="0">
                <a:effectLst/>
              </a:rPr>
              <a:t>Ex. Jill, </a:t>
            </a:r>
            <a:r>
              <a:rPr lang="en-US" sz="2800" dirty="0" smtClean="0">
                <a:effectLst/>
              </a:rPr>
              <a:t>bring me your agenda.</a:t>
            </a:r>
            <a:br>
              <a:rPr lang="en-US" sz="2800" dirty="0" smtClean="0">
                <a:effectLst/>
              </a:rPr>
            </a:br>
            <a:r>
              <a:rPr lang="en-US" sz="2800" dirty="0" smtClean="0">
                <a:effectLst/>
              </a:rPr>
              <a:t/>
            </a:r>
            <a:br>
              <a:rPr lang="en-US" sz="2800" dirty="0" smtClean="0">
                <a:effectLst/>
              </a:rPr>
            </a:br>
            <a:r>
              <a:rPr lang="en-US" sz="2800" dirty="0" smtClean="0">
                <a:effectLst/>
              </a:rPr>
              <a:t>Ex. Juan, give me a piece of your sandwich. </a:t>
            </a:r>
            <a:r>
              <a:rPr lang="en-US" sz="2800" dirty="0" smtClean="0">
                <a:effectLst/>
              </a:rPr>
              <a:t/>
            </a:r>
            <a:br>
              <a:rPr lang="en-US" sz="2800" dirty="0" smtClean="0">
                <a:effectLst/>
              </a:rPr>
            </a:br>
            <a:r>
              <a:rPr lang="en-US" sz="2800" dirty="0">
                <a:effectLst/>
              </a:rPr>
              <a:t/>
            </a:r>
            <a:br>
              <a:rPr lang="en-US" sz="2800" dirty="0">
                <a:effectLst/>
              </a:rPr>
            </a:br>
            <a:endParaRPr lang="en-US" sz="2400" dirty="0">
              <a:effectLst/>
            </a:endParaRPr>
          </a:p>
        </p:txBody>
      </p:sp>
    </p:spTree>
    <p:extLst>
      <p:ext uri="{BB962C8B-B14F-4D97-AF65-F5344CB8AC3E}">
        <p14:creationId xmlns:p14="http://schemas.microsoft.com/office/powerpoint/2010/main" val="2741514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4367</TotalTime>
  <Words>265</Words>
  <Application>Microsoft Office PowerPoint</Application>
  <PresentationFormat>On-screen Show (4:3)</PresentationFormat>
  <Paragraphs>34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Lucida Sans Unicode</vt:lpstr>
      <vt:lpstr>Verdana</vt:lpstr>
      <vt:lpstr>Wingdings 2</vt:lpstr>
      <vt:lpstr>Wingdings 3</vt:lpstr>
      <vt:lpstr>Concourse</vt:lpstr>
      <vt:lpstr>Commas in Sentences</vt:lpstr>
      <vt:lpstr>A Series of Items  In a series of three or more items, use a comma after every item except the last one.  Ex. Some of Canada’s provinces are Quebec, Ontario, and British Columbia.</vt:lpstr>
      <vt:lpstr>Dates, Addresses, and Letters</vt:lpstr>
      <vt:lpstr>   Compound Sentences  Use a comma before the conjunction that joins the two independent clauses of a compound sentence. Do not use a comma to separate parts of a compound predicate.  Ex. The capital of Canada is Ottawa, but Montreal is Canada’s biggest city.   </vt:lpstr>
      <vt:lpstr>Complex Sentences</vt:lpstr>
      <vt:lpstr>Introductory Phrases  Use a comma after an introductory word or phrase.  Ex. Before the end of our trip, we took a group picture in front of Niagara Falls.</vt:lpstr>
      <vt:lpstr>Interruptions  Use commas to set off one or more words that interrupt the flow of thought in a sentence.  Ex. Most of Canada’s population, I might point out, lives close to the U.S.</vt:lpstr>
      <vt:lpstr>Appositives  Use commas to set off appositives that add extra information but are not needed to make the meaning of the sentence clear.  Ex. The biggest city, Montreal, is the largest French speaking city outside France.</vt:lpstr>
      <vt:lpstr>Nouns of Direct Address  Use commas to set off nouns of direct address.  Ex. Jill, bring me your agenda.  Ex. Juan, give me a piece of your sandwich.   </vt:lpstr>
      <vt:lpstr>Interjections</vt:lpstr>
      <vt:lpstr>Adjectives Without “And”  Use commas between two or more adjectives of equal rank that modify the same noun. The adjectives are of equal rank if you can substitute the word and  for the comma.  Ex. Canada and the U.S. have a peaceful, cooperative relationship.</vt:lpstr>
      <vt:lpstr>Use a comma whenever the reader might otherwise be confused.  Ex. Before autumn, leaves start turning colors in the cool Canadian air.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Commas in Sentences</dc:title>
  <dc:creator>Tracie Wright</dc:creator>
  <cp:lastModifiedBy>Megan Kingsley</cp:lastModifiedBy>
  <cp:revision>10</cp:revision>
  <dcterms:created xsi:type="dcterms:W3CDTF">2012-12-21T15:10:29Z</dcterms:created>
  <dcterms:modified xsi:type="dcterms:W3CDTF">2017-10-30T11:37:25Z</dcterms:modified>
</cp:coreProperties>
</file>