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 id="259" r:id="rId6"/>
    <p:sldId id="268" r:id="rId7"/>
    <p:sldId id="261" r:id="rId8"/>
    <p:sldId id="262"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2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11/2/2015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lassroom.googl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video" Target="https://www.youtube.com/embed/0nDlbvHndP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Legend of sleepy hollow”</a:t>
            </a:r>
            <a:endParaRPr lang="en-US" dirty="0"/>
          </a:p>
        </p:txBody>
      </p:sp>
      <p:sp>
        <p:nvSpPr>
          <p:cNvPr id="3" name="Subtitle 2"/>
          <p:cNvSpPr>
            <a:spLocks noGrp="1"/>
          </p:cNvSpPr>
          <p:nvPr>
            <p:ph type="subTitle" idx="1"/>
          </p:nvPr>
        </p:nvSpPr>
        <p:spPr/>
        <p:txBody>
          <a:bodyPr/>
          <a:lstStyle/>
          <a:p>
            <a:r>
              <a:rPr lang="en-US" dirty="0" smtClean="0">
                <a:solidFill>
                  <a:srgbClr val="FF3300"/>
                </a:solidFill>
              </a:rPr>
              <a:t>Author:  Washington Irving</a:t>
            </a:r>
          </a:p>
          <a:p>
            <a:endParaRPr lang="en-US" dirty="0">
              <a:solidFill>
                <a:srgbClr val="FF3300"/>
              </a:solidFill>
            </a:endParaRPr>
          </a:p>
          <a:p>
            <a:r>
              <a:rPr lang="en-US" dirty="0" smtClean="0">
                <a:solidFill>
                  <a:srgbClr val="FF3300"/>
                </a:solidFill>
              </a:rPr>
              <a:t>Focus:  Understanding Legends and the Mood of a Play</a:t>
            </a:r>
            <a:endParaRPr lang="en-US" dirty="0">
              <a:solidFill>
                <a:srgbClr val="FF3300"/>
              </a:solidFill>
            </a:endParaRPr>
          </a:p>
        </p:txBody>
      </p:sp>
      <p:pic>
        <p:nvPicPr>
          <p:cNvPr id="1026" name="Picture 2" descr="Image result for legend of sleepy holl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3658" y="229672"/>
            <a:ext cx="3553541" cy="19899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56114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2" y="327456"/>
            <a:ext cx="8534400" cy="1507067"/>
          </a:xfrm>
        </p:spPr>
        <p:txBody>
          <a:bodyPr/>
          <a:lstStyle/>
          <a:p>
            <a:r>
              <a:rPr lang="en-US" dirty="0" smtClean="0"/>
              <a:t>Historical Connection~</a:t>
            </a:r>
            <a:endParaRPr lang="en-US" dirty="0"/>
          </a:p>
        </p:txBody>
      </p:sp>
      <p:sp>
        <p:nvSpPr>
          <p:cNvPr id="3" name="Content Placeholder 2"/>
          <p:cNvSpPr>
            <a:spLocks noGrp="1"/>
          </p:cNvSpPr>
          <p:nvPr>
            <p:ph idx="1"/>
          </p:nvPr>
        </p:nvSpPr>
        <p:spPr>
          <a:xfrm>
            <a:off x="1598612" y="1834523"/>
            <a:ext cx="8534400" cy="3615267"/>
          </a:xfrm>
        </p:spPr>
        <p:txBody>
          <a:bodyPr/>
          <a:lstStyle/>
          <a:p>
            <a:pPr marL="0" indent="0">
              <a:buNone/>
            </a:pPr>
            <a:r>
              <a:rPr lang="en-US" dirty="0">
                <a:solidFill>
                  <a:srgbClr val="FF3300"/>
                </a:solidFill>
              </a:rPr>
              <a:t>I</a:t>
            </a:r>
            <a:r>
              <a:rPr lang="en-US" dirty="0" smtClean="0">
                <a:solidFill>
                  <a:srgbClr val="FF3300"/>
                </a:solidFill>
              </a:rPr>
              <a:t>f you lived in Sleepy Hollow in 1790, what would your life be like?</a:t>
            </a:r>
          </a:p>
          <a:p>
            <a:pPr marL="0" indent="0">
              <a:buNone/>
            </a:pPr>
            <a:endParaRPr lang="en-US" dirty="0">
              <a:solidFill>
                <a:srgbClr val="FF3300"/>
              </a:solidFill>
            </a:endParaRPr>
          </a:p>
          <a:p>
            <a:pPr marL="0" indent="0">
              <a:buNone/>
            </a:pPr>
            <a:r>
              <a:rPr lang="en-US" dirty="0" smtClean="0">
                <a:solidFill>
                  <a:srgbClr val="FF3300"/>
                </a:solidFill>
              </a:rPr>
              <a:t>Open a new tab for the Internet, and go to my website.  You will see a link to a blog for this lesson.  </a:t>
            </a:r>
          </a:p>
          <a:p>
            <a:pPr marL="0" indent="0">
              <a:buNone/>
            </a:pPr>
            <a:endParaRPr lang="en-US" dirty="0">
              <a:solidFill>
                <a:srgbClr val="FF3300"/>
              </a:solidFill>
            </a:endParaRPr>
          </a:p>
          <a:p>
            <a:pPr marL="0" indent="0">
              <a:buNone/>
            </a:pPr>
            <a:r>
              <a:rPr lang="en-US" dirty="0" smtClean="0">
                <a:solidFill>
                  <a:srgbClr val="FF3300"/>
                </a:solidFill>
              </a:rPr>
              <a:t>On the blog page, read the essay and respond to the question.  Be sure to write in complete sentences and FULLY answer the question, citing evidence from the essay.</a:t>
            </a:r>
            <a:endParaRPr lang="en-US" dirty="0">
              <a:solidFill>
                <a:srgbClr val="FF3300"/>
              </a:solidFill>
            </a:endParaRPr>
          </a:p>
        </p:txBody>
      </p:sp>
    </p:spTree>
    <p:extLst>
      <p:ext uri="{BB962C8B-B14F-4D97-AF65-F5344CB8AC3E}">
        <p14:creationId xmlns:p14="http://schemas.microsoft.com/office/powerpoint/2010/main" val="3120060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the Play</a:t>
            </a:r>
            <a:endParaRPr lang="en-US" dirty="0"/>
          </a:p>
        </p:txBody>
      </p:sp>
      <p:sp>
        <p:nvSpPr>
          <p:cNvPr id="3" name="Content Placeholder 2"/>
          <p:cNvSpPr>
            <a:spLocks noGrp="1"/>
          </p:cNvSpPr>
          <p:nvPr>
            <p:ph idx="1"/>
          </p:nvPr>
        </p:nvSpPr>
        <p:spPr/>
        <p:txBody>
          <a:bodyPr/>
          <a:lstStyle/>
          <a:p>
            <a:pPr marL="0" indent="0">
              <a:buNone/>
            </a:pPr>
            <a:r>
              <a:rPr lang="en-US" sz="2800" dirty="0" smtClean="0">
                <a:solidFill>
                  <a:srgbClr val="FF3300"/>
                </a:solidFill>
              </a:rPr>
              <a:t>Now, go to my website to the “Second Quarter” page.  Scroll down until you see the document labeled “Sleepy Hollow Play.”  Open that document in preparation to read.</a:t>
            </a:r>
            <a:endParaRPr lang="en-US" sz="2800" dirty="0">
              <a:solidFill>
                <a:srgbClr val="FF3300"/>
              </a:solidFill>
            </a:endParaRPr>
          </a:p>
        </p:txBody>
      </p:sp>
    </p:spTree>
    <p:extLst>
      <p:ext uri="{BB962C8B-B14F-4D97-AF65-F5344CB8AC3E}">
        <p14:creationId xmlns:p14="http://schemas.microsoft.com/office/powerpoint/2010/main" val="3666507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Post-Reading Activities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solidFill>
                  <a:srgbClr val="FF3300"/>
                </a:solidFill>
              </a:rPr>
              <a:t>Complete the activities on the guided reading handout for this text.</a:t>
            </a:r>
            <a:endParaRPr lang="en-US" sz="2800" dirty="0">
              <a:solidFill>
                <a:srgbClr val="FF3300"/>
              </a:solidFill>
            </a:endParaRPr>
          </a:p>
        </p:txBody>
      </p:sp>
    </p:spTree>
    <p:extLst>
      <p:ext uri="{BB962C8B-B14F-4D97-AF65-F5344CB8AC3E}">
        <p14:creationId xmlns:p14="http://schemas.microsoft.com/office/powerpoint/2010/main" val="952582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886850">
            <a:off x="-333219" y="501809"/>
            <a:ext cx="8534400" cy="1507067"/>
          </a:xfrm>
        </p:spPr>
        <p:txBody>
          <a:bodyPr/>
          <a:lstStyle/>
          <a:p>
            <a:pPr algn="ctr"/>
            <a:r>
              <a:rPr lang="en-US" dirty="0" smtClean="0"/>
              <a:t>Background video and quiz</a:t>
            </a:r>
            <a:endParaRPr lang="en-US" dirty="0"/>
          </a:p>
        </p:txBody>
      </p:sp>
      <p:sp>
        <p:nvSpPr>
          <p:cNvPr id="3" name="Content Placeholder 2"/>
          <p:cNvSpPr>
            <a:spLocks noGrp="1"/>
          </p:cNvSpPr>
          <p:nvPr>
            <p:ph idx="1"/>
          </p:nvPr>
        </p:nvSpPr>
        <p:spPr>
          <a:xfrm>
            <a:off x="967547" y="2385812"/>
            <a:ext cx="8534400" cy="3615267"/>
          </a:xfrm>
        </p:spPr>
        <p:txBody>
          <a:bodyPr>
            <a:normAutofit/>
          </a:bodyPr>
          <a:lstStyle/>
          <a:p>
            <a:pPr marL="0" indent="0" algn="ctr">
              <a:buNone/>
            </a:pPr>
            <a:r>
              <a:rPr lang="en-US" sz="2800" dirty="0" smtClean="0">
                <a:solidFill>
                  <a:srgbClr val="FF3300"/>
                </a:solidFill>
              </a:rPr>
              <a:t>Go to your Language Arts Google Classroom page and select the assignment for “The Legend of Sleepy Hollow” as preparation for this lesson.</a:t>
            </a:r>
          </a:p>
          <a:p>
            <a:pPr marL="0" indent="0" algn="ctr">
              <a:buNone/>
            </a:pPr>
            <a:endParaRPr lang="en-US" sz="2800" dirty="0">
              <a:solidFill>
                <a:srgbClr val="FF3300"/>
              </a:solidFill>
            </a:endParaRPr>
          </a:p>
          <a:p>
            <a:pPr marL="0" indent="0" algn="ctr">
              <a:buNone/>
            </a:pPr>
            <a:r>
              <a:rPr lang="en-US" sz="2800" dirty="0">
                <a:hlinkClick r:id="rId2"/>
              </a:rPr>
              <a:t>https://</a:t>
            </a:r>
            <a:r>
              <a:rPr lang="en-US" sz="2800" b="1" dirty="0">
                <a:hlinkClick r:id="rId2"/>
              </a:rPr>
              <a:t>classroom</a:t>
            </a:r>
            <a:r>
              <a:rPr lang="en-US" sz="2800" dirty="0">
                <a:hlinkClick r:id="rId2"/>
              </a:rPr>
              <a:t>.</a:t>
            </a:r>
            <a:r>
              <a:rPr lang="en-US" sz="2800" b="1" dirty="0">
                <a:hlinkClick r:id="rId2"/>
              </a:rPr>
              <a:t>google</a:t>
            </a:r>
            <a:r>
              <a:rPr lang="en-US" sz="2800" dirty="0">
                <a:hlinkClick r:id="rId2"/>
              </a:rPr>
              <a:t>.com/</a:t>
            </a:r>
            <a:endParaRPr lang="en-US" sz="2800" dirty="0">
              <a:solidFill>
                <a:srgbClr val="FF3300"/>
              </a:solidFill>
            </a:endParaRPr>
          </a:p>
        </p:txBody>
      </p:sp>
      <p:pic>
        <p:nvPicPr>
          <p:cNvPr id="4" name="Picture 3"/>
          <p:cNvPicPr>
            <a:picLocks noChangeAspect="1"/>
          </p:cNvPicPr>
          <p:nvPr/>
        </p:nvPicPr>
        <p:blipFill>
          <a:blip r:embed="rId3"/>
          <a:stretch>
            <a:fillRect/>
          </a:stretch>
        </p:blipFill>
        <p:spPr>
          <a:xfrm>
            <a:off x="9607639" y="4648805"/>
            <a:ext cx="2443251" cy="1905736"/>
          </a:xfrm>
          <a:prstGeom prst="rect">
            <a:avLst/>
          </a:prstGeom>
        </p:spPr>
      </p:pic>
    </p:spTree>
    <p:extLst>
      <p:ext uri="{BB962C8B-B14F-4D97-AF65-F5344CB8AC3E}">
        <p14:creationId xmlns:p14="http://schemas.microsoft.com/office/powerpoint/2010/main" val="3788571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Essential Question #1</a:t>
            </a:r>
            <a:endParaRPr lang="en-US" dirty="0"/>
          </a:p>
        </p:txBody>
      </p:sp>
      <p:sp>
        <p:nvSpPr>
          <p:cNvPr id="3" name="Content Placeholder 2"/>
          <p:cNvSpPr>
            <a:spLocks noGrp="1"/>
          </p:cNvSpPr>
          <p:nvPr>
            <p:ph idx="1"/>
          </p:nvPr>
        </p:nvSpPr>
        <p:spPr>
          <a:xfrm>
            <a:off x="684212" y="685800"/>
            <a:ext cx="8534400" cy="4105141"/>
          </a:xfrm>
        </p:spPr>
        <p:txBody>
          <a:bodyPr>
            <a:normAutofit/>
          </a:bodyPr>
          <a:lstStyle/>
          <a:p>
            <a:pPr marL="0" indent="0" algn="ctr">
              <a:buNone/>
            </a:pPr>
            <a:r>
              <a:rPr lang="en-US" sz="2800" b="1" dirty="0">
                <a:solidFill>
                  <a:srgbClr val="FF3300"/>
                </a:solidFill>
              </a:rPr>
              <a:t>How can examining legends help readers understand history?</a:t>
            </a:r>
          </a:p>
          <a:p>
            <a:pPr marL="0" indent="0" algn="ctr">
              <a:buNone/>
            </a:pPr>
            <a:r>
              <a:rPr lang="en-US" sz="2400" dirty="0" smtClean="0">
                <a:solidFill>
                  <a:srgbClr val="FFC000"/>
                </a:solidFill>
              </a:rPr>
              <a:t>A </a:t>
            </a:r>
            <a:r>
              <a:rPr lang="en-US" sz="2400" dirty="0">
                <a:solidFill>
                  <a:srgbClr val="FFC000"/>
                </a:solidFill>
              </a:rPr>
              <a:t>legend is a story, which has some basis in truth that has been passed down from generation to generation, either through the oral or written tradition. Most legends represent an event or person that truly existed.  Readers can examine the elements of the narrative and then research the legend to determine which elements contain a historically factual basis.</a:t>
            </a:r>
          </a:p>
          <a:p>
            <a:endParaRPr lang="en-US" dirty="0">
              <a:solidFill>
                <a:srgbClr val="FF0000"/>
              </a:solidFill>
            </a:endParaRPr>
          </a:p>
        </p:txBody>
      </p:sp>
      <p:pic>
        <p:nvPicPr>
          <p:cNvPr id="2050" name="Picture 2" descr="Image result for legend of sleepy holl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5966" y="3935236"/>
            <a:ext cx="3241607" cy="2196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0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4984" y="4739425"/>
            <a:ext cx="8534400" cy="1507067"/>
          </a:xfrm>
        </p:spPr>
        <p:txBody>
          <a:bodyPr/>
          <a:lstStyle/>
          <a:p>
            <a:pPr algn="ctr"/>
            <a:r>
              <a:rPr lang="en-US" dirty="0" smtClean="0"/>
              <a:t>Essential Question #2</a:t>
            </a:r>
            <a:endParaRPr lang="en-US" dirty="0"/>
          </a:p>
        </p:txBody>
      </p:sp>
      <p:sp>
        <p:nvSpPr>
          <p:cNvPr id="3" name="Content Placeholder 2"/>
          <p:cNvSpPr>
            <a:spLocks noGrp="1"/>
          </p:cNvSpPr>
          <p:nvPr>
            <p:ph idx="1"/>
          </p:nvPr>
        </p:nvSpPr>
        <p:spPr>
          <a:xfrm>
            <a:off x="3092561" y="647164"/>
            <a:ext cx="8534400" cy="4092261"/>
          </a:xfrm>
        </p:spPr>
        <p:txBody>
          <a:bodyPr>
            <a:noAutofit/>
          </a:bodyPr>
          <a:lstStyle/>
          <a:p>
            <a:pPr marL="0" indent="0" algn="ctr">
              <a:buNone/>
            </a:pPr>
            <a:r>
              <a:rPr lang="en-US" sz="2800" b="1" dirty="0">
                <a:solidFill>
                  <a:srgbClr val="FF3300"/>
                </a:solidFill>
              </a:rPr>
              <a:t>How can a reader analyze the mood of a </a:t>
            </a:r>
            <a:r>
              <a:rPr lang="en-US" sz="2800" b="1" dirty="0" smtClean="0">
                <a:solidFill>
                  <a:srgbClr val="FF3300"/>
                </a:solidFill>
              </a:rPr>
              <a:t>drama/play?</a:t>
            </a:r>
          </a:p>
          <a:p>
            <a:pPr marL="0" indent="0" algn="ctr">
              <a:buNone/>
            </a:pPr>
            <a:endParaRPr lang="en-US" sz="1200" dirty="0">
              <a:solidFill>
                <a:srgbClr val="FFC000"/>
              </a:solidFill>
            </a:endParaRPr>
          </a:p>
          <a:p>
            <a:pPr marL="0" indent="0" algn="ctr">
              <a:buNone/>
            </a:pPr>
            <a:r>
              <a:rPr lang="en-US" sz="2800" dirty="0">
                <a:solidFill>
                  <a:srgbClr val="FFC000"/>
                </a:solidFill>
              </a:rPr>
              <a:t>Readers can look at the feelings created through the dialogue and actions of the characters as well as through the stage directions presented by the playwright. In a play, the actors themselves influence the mood through their interpretation and presentation of the drama.</a:t>
            </a:r>
          </a:p>
        </p:txBody>
      </p:sp>
      <p:pic>
        <p:nvPicPr>
          <p:cNvPr id="3074" name="Picture 2" descr="Image result for legend of sleepy holl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939" y="1137746"/>
            <a:ext cx="2476500" cy="184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717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81" y="366093"/>
            <a:ext cx="8534400" cy="1507067"/>
          </a:xfrm>
        </p:spPr>
        <p:txBody>
          <a:bodyPr/>
          <a:lstStyle/>
          <a:p>
            <a:r>
              <a:rPr lang="en-US" dirty="0" smtClean="0"/>
              <a:t>Legends: origins of the headless horseman</a:t>
            </a:r>
            <a:endParaRPr lang="en-US" dirty="0"/>
          </a:p>
        </p:txBody>
      </p:sp>
      <p:sp>
        <p:nvSpPr>
          <p:cNvPr id="3" name="Content Placeholder 2"/>
          <p:cNvSpPr>
            <a:spLocks noGrp="1"/>
          </p:cNvSpPr>
          <p:nvPr>
            <p:ph idx="1"/>
          </p:nvPr>
        </p:nvSpPr>
        <p:spPr>
          <a:xfrm>
            <a:off x="1205292" y="1873160"/>
            <a:ext cx="8534400" cy="4428363"/>
          </a:xfrm>
        </p:spPr>
        <p:txBody>
          <a:bodyPr>
            <a:normAutofit fontScale="92500" lnSpcReduction="10000"/>
          </a:bodyPr>
          <a:lstStyle/>
          <a:p>
            <a:pPr marL="0" indent="0">
              <a:buNone/>
            </a:pPr>
            <a:r>
              <a:rPr lang="en-US" dirty="0" smtClean="0">
                <a:solidFill>
                  <a:srgbClr val="FF3300"/>
                </a:solidFill>
              </a:rPr>
              <a:t>Most legends have their origins in truth, including the legend of the headless horseman.</a:t>
            </a:r>
          </a:p>
          <a:p>
            <a:pPr marL="0" indent="0">
              <a:buNone/>
            </a:pPr>
            <a:endParaRPr lang="en-US" dirty="0" smtClean="0">
              <a:solidFill>
                <a:srgbClr val="FF3300"/>
              </a:solidFill>
            </a:endParaRPr>
          </a:p>
          <a:p>
            <a:r>
              <a:rPr lang="en-US" dirty="0">
                <a:solidFill>
                  <a:srgbClr val="FF3300"/>
                </a:solidFill>
              </a:rPr>
              <a:t>G</a:t>
            </a:r>
            <a:r>
              <a:rPr lang="en-US" dirty="0" smtClean="0">
                <a:solidFill>
                  <a:srgbClr val="FF3300"/>
                </a:solidFill>
              </a:rPr>
              <a:t>host </a:t>
            </a:r>
            <a:r>
              <a:rPr lang="en-US" dirty="0">
                <a:solidFill>
                  <a:srgbClr val="FF3300"/>
                </a:solidFill>
              </a:rPr>
              <a:t>of a Hessian soldier from the Revolutionary War, beheaded by a cannonball in some unnamed </a:t>
            </a:r>
            <a:r>
              <a:rPr lang="en-US" dirty="0" smtClean="0">
                <a:solidFill>
                  <a:srgbClr val="FF3300"/>
                </a:solidFill>
              </a:rPr>
              <a:t>battle</a:t>
            </a:r>
          </a:p>
          <a:p>
            <a:r>
              <a:rPr lang="en-US" dirty="0">
                <a:solidFill>
                  <a:srgbClr val="FF3300"/>
                </a:solidFill>
              </a:rPr>
              <a:t>T</a:t>
            </a:r>
            <a:r>
              <a:rPr lang="en-US" dirty="0" smtClean="0">
                <a:solidFill>
                  <a:srgbClr val="FF3300"/>
                </a:solidFill>
              </a:rPr>
              <a:t>ravels </a:t>
            </a:r>
            <a:r>
              <a:rPr lang="en-US" dirty="0">
                <a:solidFill>
                  <a:srgbClr val="FF3300"/>
                </a:solidFill>
              </a:rPr>
              <a:t>nightly in search of his head. </a:t>
            </a:r>
            <a:endParaRPr lang="en-US" dirty="0" smtClean="0">
              <a:solidFill>
                <a:srgbClr val="FF3300"/>
              </a:solidFill>
            </a:endParaRPr>
          </a:p>
          <a:p>
            <a:r>
              <a:rPr lang="en-US" dirty="0" smtClean="0">
                <a:solidFill>
                  <a:srgbClr val="FF3300"/>
                </a:solidFill>
              </a:rPr>
              <a:t>Possibly a </a:t>
            </a:r>
            <a:r>
              <a:rPr lang="en-US" dirty="0">
                <a:solidFill>
                  <a:srgbClr val="FF3300"/>
                </a:solidFill>
              </a:rPr>
              <a:t>local tale told to Irving when he lived along the </a:t>
            </a:r>
            <a:r>
              <a:rPr lang="en-US" dirty="0" smtClean="0">
                <a:solidFill>
                  <a:srgbClr val="FF3300"/>
                </a:solidFill>
              </a:rPr>
              <a:t>Hudson River </a:t>
            </a:r>
          </a:p>
          <a:p>
            <a:r>
              <a:rPr lang="en-US" dirty="0" smtClean="0">
                <a:solidFill>
                  <a:srgbClr val="FF3300"/>
                </a:solidFill>
              </a:rPr>
              <a:t>Possibly </a:t>
            </a:r>
            <a:r>
              <a:rPr lang="en-US" dirty="0">
                <a:solidFill>
                  <a:srgbClr val="FF3300"/>
                </a:solidFill>
              </a:rPr>
              <a:t>old bit of folklore that actually preceded the Revolution passed down by the descendants of Dutch settlers. </a:t>
            </a:r>
            <a:endParaRPr lang="en-US" dirty="0" smtClean="0">
              <a:solidFill>
                <a:srgbClr val="FF3300"/>
              </a:solidFill>
            </a:endParaRPr>
          </a:p>
          <a:p>
            <a:r>
              <a:rPr lang="en-US" dirty="0">
                <a:solidFill>
                  <a:srgbClr val="FF3300"/>
                </a:solidFill>
              </a:rPr>
              <a:t>O</a:t>
            </a:r>
            <a:r>
              <a:rPr lang="en-US" dirty="0" smtClean="0">
                <a:solidFill>
                  <a:srgbClr val="FF3300"/>
                </a:solidFill>
              </a:rPr>
              <a:t>lder </a:t>
            </a:r>
            <a:r>
              <a:rPr lang="en-US" dirty="0">
                <a:solidFill>
                  <a:srgbClr val="FF3300"/>
                </a:solidFill>
              </a:rPr>
              <a:t>European traditions, arguing that Irving was inspired by legends of the “Wild Huntsman,” a ghostly rider who terrified nighttime travelers with his pack of hounds in Medieval Germany. </a:t>
            </a:r>
          </a:p>
        </p:txBody>
      </p:sp>
      <p:pic>
        <p:nvPicPr>
          <p:cNvPr id="4" name="Picture 3"/>
          <p:cNvPicPr>
            <a:picLocks noChangeAspect="1"/>
          </p:cNvPicPr>
          <p:nvPr/>
        </p:nvPicPr>
        <p:blipFill>
          <a:blip r:embed="rId2"/>
          <a:stretch>
            <a:fillRect/>
          </a:stretch>
        </p:blipFill>
        <p:spPr>
          <a:xfrm>
            <a:off x="9739692" y="2385295"/>
            <a:ext cx="2266212" cy="3120491"/>
          </a:xfrm>
          <a:prstGeom prst="rect">
            <a:avLst/>
          </a:prstGeom>
        </p:spPr>
      </p:pic>
    </p:spTree>
    <p:extLst>
      <p:ext uri="{BB962C8B-B14F-4D97-AF65-F5344CB8AC3E}">
        <p14:creationId xmlns:p14="http://schemas.microsoft.com/office/powerpoint/2010/main" val="381494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10199378" cy="1697400"/>
          </a:xfrm>
        </p:spPr>
        <p:txBody>
          <a:bodyPr/>
          <a:lstStyle/>
          <a:p>
            <a:r>
              <a:rPr lang="en-US" dirty="0"/>
              <a:t>http://www.theatreiv.org/guides/legend.pdf</a:t>
            </a:r>
          </a:p>
        </p:txBody>
      </p:sp>
      <p:sp>
        <p:nvSpPr>
          <p:cNvPr id="3" name="Text Placeholder 2"/>
          <p:cNvSpPr>
            <a:spLocks noGrp="1"/>
          </p:cNvSpPr>
          <p:nvPr>
            <p:ph type="body" idx="1"/>
          </p:nvPr>
        </p:nvSpPr>
        <p:spPr/>
        <p:txBody>
          <a:bodyPr>
            <a:noAutofit/>
          </a:bodyPr>
          <a:lstStyle/>
          <a:p>
            <a:r>
              <a:rPr lang="en-US" sz="5400" b="1" dirty="0" smtClean="0">
                <a:solidFill>
                  <a:schemeClr val="tx2"/>
                </a:solidFill>
                <a:latin typeface="Copperplate Gothic Bold" panose="020E0705020206020404" pitchFamily="34" charset="0"/>
              </a:rPr>
              <a:t>Interesting Facts</a:t>
            </a:r>
            <a:endParaRPr lang="en-US" sz="5400" b="1" dirty="0">
              <a:solidFill>
                <a:schemeClr val="tx2"/>
              </a:solidFill>
              <a:latin typeface="Copperplate Gothic Bold" panose="020E0705020206020404" pitchFamily="34" charset="0"/>
            </a:endParaRPr>
          </a:p>
        </p:txBody>
      </p:sp>
    </p:spTree>
    <p:extLst>
      <p:ext uri="{BB962C8B-B14F-4D97-AF65-F5344CB8AC3E}">
        <p14:creationId xmlns:p14="http://schemas.microsoft.com/office/powerpoint/2010/main" val="3377801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1648" y="4982213"/>
            <a:ext cx="8534400" cy="1507067"/>
          </a:xfrm>
        </p:spPr>
        <p:txBody>
          <a:bodyPr/>
          <a:lstStyle/>
          <a:p>
            <a:pPr algn="ctr"/>
            <a:r>
              <a:rPr lang="en-US" dirty="0" smtClean="0"/>
              <a:t>Headless Horseman in </a:t>
            </a:r>
            <a:br>
              <a:rPr lang="en-US" dirty="0" smtClean="0"/>
            </a:br>
            <a:r>
              <a:rPr lang="en-US" dirty="0" smtClean="0"/>
              <a:t>Pop culture</a:t>
            </a:r>
            <a:endParaRPr lang="en-US" dirty="0"/>
          </a:p>
        </p:txBody>
      </p:sp>
      <p:sp>
        <p:nvSpPr>
          <p:cNvPr id="3" name="Content Placeholder 2"/>
          <p:cNvSpPr>
            <a:spLocks noGrp="1"/>
          </p:cNvSpPr>
          <p:nvPr>
            <p:ph idx="1"/>
          </p:nvPr>
        </p:nvSpPr>
        <p:spPr>
          <a:xfrm>
            <a:off x="3363018" y="244700"/>
            <a:ext cx="8534400" cy="4719150"/>
          </a:xfrm>
        </p:spPr>
        <p:txBody>
          <a:bodyPr>
            <a:normAutofit fontScale="92500" lnSpcReduction="20000"/>
          </a:bodyPr>
          <a:lstStyle/>
          <a:p>
            <a:pPr marL="0" indent="0">
              <a:buNone/>
            </a:pPr>
            <a:r>
              <a:rPr lang="en-US" sz="2200" b="1" dirty="0" smtClean="0">
                <a:solidFill>
                  <a:srgbClr val="FF3300"/>
                </a:solidFill>
              </a:rPr>
              <a:t>Pop Culture:  </a:t>
            </a:r>
          </a:p>
          <a:p>
            <a:pPr marL="0" indent="0">
              <a:buNone/>
            </a:pPr>
            <a:r>
              <a:rPr lang="en-US" sz="2200" b="1" dirty="0" smtClean="0">
                <a:solidFill>
                  <a:srgbClr val="FF3300"/>
                </a:solidFill>
              </a:rPr>
              <a:t>According to Wikipedia…</a:t>
            </a:r>
          </a:p>
          <a:p>
            <a:r>
              <a:rPr lang="en-US" sz="2200" b="1" dirty="0">
                <a:solidFill>
                  <a:srgbClr val="FFC000"/>
                </a:solidFill>
              </a:rPr>
              <a:t>Popular culture</a:t>
            </a:r>
            <a:r>
              <a:rPr lang="en-US" sz="2200" dirty="0">
                <a:solidFill>
                  <a:srgbClr val="FFC000"/>
                </a:solidFill>
              </a:rPr>
              <a:t> or </a:t>
            </a:r>
            <a:r>
              <a:rPr lang="en-US" sz="2200" b="1" dirty="0">
                <a:solidFill>
                  <a:srgbClr val="FFC000"/>
                </a:solidFill>
              </a:rPr>
              <a:t>pop culture</a:t>
            </a:r>
            <a:r>
              <a:rPr lang="en-US" sz="2200" dirty="0">
                <a:solidFill>
                  <a:srgbClr val="FFC000"/>
                </a:solidFill>
              </a:rPr>
              <a:t> is the </a:t>
            </a:r>
            <a:r>
              <a:rPr lang="en-US" sz="2200" dirty="0" smtClean="0">
                <a:solidFill>
                  <a:srgbClr val="FFC000"/>
                </a:solidFill>
              </a:rPr>
              <a:t>entirety of</a:t>
            </a:r>
            <a:r>
              <a:rPr lang="en-US" sz="2200" dirty="0">
                <a:solidFill>
                  <a:srgbClr val="FFC000"/>
                </a:solidFill>
              </a:rPr>
              <a:t> ideas, perspectives, attitudes, images, and other phenomena that are within the mainstream of a given culture, </a:t>
            </a:r>
            <a:r>
              <a:rPr lang="en-US" sz="2200" dirty="0" smtClean="0">
                <a:solidFill>
                  <a:srgbClr val="FFC000"/>
                </a:solidFill>
              </a:rPr>
              <a:t>especially Western </a:t>
            </a:r>
            <a:r>
              <a:rPr lang="en-US" sz="2200" dirty="0">
                <a:solidFill>
                  <a:srgbClr val="FFC000"/>
                </a:solidFill>
              </a:rPr>
              <a:t>culture of the early to mid 20th century and the emerging global mainstream of the late 20th and early 21st century. </a:t>
            </a:r>
            <a:endParaRPr lang="en-US" sz="2200" dirty="0" smtClean="0">
              <a:solidFill>
                <a:srgbClr val="FFC000"/>
              </a:solidFill>
            </a:endParaRPr>
          </a:p>
          <a:p>
            <a:r>
              <a:rPr lang="en-US" sz="2200" dirty="0" smtClean="0">
                <a:solidFill>
                  <a:srgbClr val="FFC000"/>
                </a:solidFill>
              </a:rPr>
              <a:t>Heavily </a:t>
            </a:r>
            <a:r>
              <a:rPr lang="en-US" sz="2200" dirty="0">
                <a:solidFill>
                  <a:srgbClr val="FFC000"/>
                </a:solidFill>
              </a:rPr>
              <a:t>influenced by mass media, this collection of ideas permeates the everyday lives of the society. The most common pop culture categories </a:t>
            </a:r>
            <a:r>
              <a:rPr lang="en-US" sz="2200" dirty="0" smtClean="0">
                <a:solidFill>
                  <a:srgbClr val="FFC000"/>
                </a:solidFill>
              </a:rPr>
              <a:t>are entertainment </a:t>
            </a:r>
            <a:r>
              <a:rPr lang="en-US" sz="2200" dirty="0">
                <a:solidFill>
                  <a:srgbClr val="FFC000"/>
                </a:solidFill>
              </a:rPr>
              <a:t>(movies, music, TV), sports, news (as in people/places in news), politics, fashion/clothes, technology and slang</a:t>
            </a:r>
            <a:r>
              <a:rPr lang="en-US" sz="2200" dirty="0" smtClean="0">
                <a:solidFill>
                  <a:srgbClr val="FFC000"/>
                </a:solidFill>
              </a:rPr>
              <a:t>.</a:t>
            </a:r>
            <a:endParaRPr lang="en-US" sz="2200" dirty="0">
              <a:solidFill>
                <a:srgbClr val="FFC000"/>
              </a:solidFill>
            </a:endParaRPr>
          </a:p>
          <a:p>
            <a:r>
              <a:rPr lang="en-US" sz="2200" dirty="0">
                <a:solidFill>
                  <a:srgbClr val="FFC000"/>
                </a:solidFill>
              </a:rPr>
              <a:t>Popular culture is often viewed as being trivial and "dumbed down" in order to find consensual acceptance throughout the mainstream.</a:t>
            </a:r>
          </a:p>
          <a:p>
            <a:pPr marL="0" indent="0">
              <a:buNone/>
            </a:pPr>
            <a:endParaRPr lang="en-US" dirty="0">
              <a:solidFill>
                <a:srgbClr val="FF3300"/>
              </a:solidFill>
            </a:endParaRPr>
          </a:p>
        </p:txBody>
      </p:sp>
      <p:pic>
        <p:nvPicPr>
          <p:cNvPr id="4" name="Picture 3"/>
          <p:cNvPicPr>
            <a:picLocks noChangeAspect="1"/>
          </p:cNvPicPr>
          <p:nvPr/>
        </p:nvPicPr>
        <p:blipFill>
          <a:blip r:embed="rId2"/>
          <a:stretch>
            <a:fillRect/>
          </a:stretch>
        </p:blipFill>
        <p:spPr>
          <a:xfrm>
            <a:off x="136502" y="1872065"/>
            <a:ext cx="2902912" cy="2054870"/>
          </a:xfrm>
          <a:prstGeom prst="rect">
            <a:avLst/>
          </a:prstGeom>
        </p:spPr>
      </p:pic>
    </p:spTree>
    <p:extLst>
      <p:ext uri="{BB962C8B-B14F-4D97-AF65-F5344CB8AC3E}">
        <p14:creationId xmlns:p14="http://schemas.microsoft.com/office/powerpoint/2010/main" val="25131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6622" y="1324030"/>
            <a:ext cx="5743979" cy="1507067"/>
          </a:xfrm>
        </p:spPr>
        <p:txBody>
          <a:bodyPr/>
          <a:lstStyle/>
          <a:p>
            <a:pPr algn="ctr"/>
            <a:r>
              <a:rPr lang="en-US" b="1" dirty="0" smtClean="0">
                <a:solidFill>
                  <a:srgbClr val="FF3300"/>
                </a:solidFill>
              </a:rPr>
              <a:t>Headless Horseman in </a:t>
            </a:r>
            <a:br>
              <a:rPr lang="en-US" b="1" dirty="0" smtClean="0">
                <a:solidFill>
                  <a:srgbClr val="FF3300"/>
                </a:solidFill>
              </a:rPr>
            </a:br>
            <a:r>
              <a:rPr lang="en-US" b="1" dirty="0" smtClean="0">
                <a:solidFill>
                  <a:srgbClr val="FF3300"/>
                </a:solidFill>
              </a:rPr>
              <a:t>Pop culture</a:t>
            </a:r>
            <a:endParaRPr lang="en-US" b="1" dirty="0">
              <a:solidFill>
                <a:srgbClr val="FF3300"/>
              </a:solidFill>
            </a:endParaRPr>
          </a:p>
        </p:txBody>
      </p:sp>
      <p:sp>
        <p:nvSpPr>
          <p:cNvPr id="3" name="Content Placeholder 2"/>
          <p:cNvSpPr>
            <a:spLocks noGrp="1"/>
          </p:cNvSpPr>
          <p:nvPr>
            <p:ph idx="1"/>
          </p:nvPr>
        </p:nvSpPr>
        <p:spPr>
          <a:xfrm>
            <a:off x="684212" y="244700"/>
            <a:ext cx="8534400" cy="4719150"/>
          </a:xfrm>
        </p:spPr>
        <p:txBody>
          <a:bodyPr>
            <a:normAutofit/>
          </a:bodyPr>
          <a:lstStyle/>
          <a:p>
            <a:pPr marL="0" indent="0">
              <a:buNone/>
            </a:pPr>
            <a:r>
              <a:rPr lang="en-US" b="1" dirty="0" smtClean="0">
                <a:solidFill>
                  <a:srgbClr val="FF3300"/>
                </a:solidFill>
              </a:rPr>
              <a:t>Film and TV Adaptations of the Original Text—</a:t>
            </a:r>
          </a:p>
          <a:p>
            <a:pPr marL="0" indent="0">
              <a:buNone/>
            </a:pPr>
            <a:endParaRPr lang="en-US" b="1" dirty="0" smtClean="0">
              <a:solidFill>
                <a:srgbClr val="FF3300"/>
              </a:solidFill>
            </a:endParaRPr>
          </a:p>
          <a:p>
            <a:pPr marL="0" indent="0">
              <a:buNone/>
            </a:pPr>
            <a:endParaRPr lang="en-US" b="1" dirty="0">
              <a:solidFill>
                <a:srgbClr val="FF3300"/>
              </a:solidFill>
            </a:endParaRPr>
          </a:p>
          <a:p>
            <a:pPr marL="0" indent="0">
              <a:buNone/>
            </a:pPr>
            <a:endParaRPr lang="en-US" b="1" dirty="0">
              <a:solidFill>
                <a:srgbClr val="FF3300"/>
              </a:solidFill>
            </a:endParaRPr>
          </a:p>
          <a:p>
            <a:pPr marL="0" indent="0">
              <a:buNone/>
            </a:pPr>
            <a:endParaRPr lang="en-US" dirty="0" smtClean="0">
              <a:solidFill>
                <a:srgbClr val="FF3300"/>
              </a:solidFill>
            </a:endParaRPr>
          </a:p>
          <a:p>
            <a:pPr marL="0" indent="0">
              <a:buNone/>
            </a:pPr>
            <a:endParaRPr lang="en-US" dirty="0">
              <a:solidFill>
                <a:srgbClr val="FF3300"/>
              </a:solidFill>
            </a:endParaRPr>
          </a:p>
          <a:p>
            <a:pPr marL="0" indent="0">
              <a:buNone/>
            </a:pPr>
            <a:endParaRPr lang="en-US" dirty="0" smtClean="0">
              <a:solidFill>
                <a:srgbClr val="FF3300"/>
              </a:solidFill>
            </a:endParaRPr>
          </a:p>
          <a:p>
            <a:pPr marL="0" indent="0">
              <a:buNone/>
            </a:pPr>
            <a:endParaRPr lang="en-US" dirty="0">
              <a:solidFill>
                <a:srgbClr val="FF3300"/>
              </a:solidFill>
            </a:endParaRPr>
          </a:p>
          <a:p>
            <a:pPr marL="0" indent="0">
              <a:buNone/>
            </a:pPr>
            <a:endParaRPr lang="en-US" dirty="0">
              <a:solidFill>
                <a:srgbClr val="FF3300"/>
              </a:solidFill>
            </a:endParaRPr>
          </a:p>
        </p:txBody>
      </p:sp>
      <p:sp>
        <p:nvSpPr>
          <p:cNvPr id="4" name="AutoShape 2" descr="Image result for legend of sleepy hollow disne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stretch>
            <a:fillRect/>
          </a:stretch>
        </p:blipFill>
        <p:spPr>
          <a:xfrm>
            <a:off x="444630" y="1324030"/>
            <a:ext cx="2473883" cy="2586332"/>
          </a:xfrm>
          <a:prstGeom prst="rect">
            <a:avLst/>
          </a:prstGeom>
        </p:spPr>
      </p:pic>
      <p:pic>
        <p:nvPicPr>
          <p:cNvPr id="6" name="Picture 5"/>
          <p:cNvPicPr>
            <a:picLocks noChangeAspect="1"/>
          </p:cNvPicPr>
          <p:nvPr/>
        </p:nvPicPr>
        <p:blipFill>
          <a:blip r:embed="rId3"/>
          <a:stretch>
            <a:fillRect/>
          </a:stretch>
        </p:blipFill>
        <p:spPr>
          <a:xfrm>
            <a:off x="3186445" y="1313352"/>
            <a:ext cx="2658929" cy="1994197"/>
          </a:xfrm>
          <a:prstGeom prst="rect">
            <a:avLst/>
          </a:prstGeom>
        </p:spPr>
      </p:pic>
      <p:pic>
        <p:nvPicPr>
          <p:cNvPr id="7" name="Picture 6"/>
          <p:cNvPicPr>
            <a:picLocks noChangeAspect="1"/>
          </p:cNvPicPr>
          <p:nvPr/>
        </p:nvPicPr>
        <p:blipFill>
          <a:blip r:embed="rId4"/>
          <a:stretch>
            <a:fillRect/>
          </a:stretch>
        </p:blipFill>
        <p:spPr>
          <a:xfrm>
            <a:off x="460375" y="4242819"/>
            <a:ext cx="1828800" cy="2495550"/>
          </a:xfrm>
          <a:prstGeom prst="rect">
            <a:avLst/>
          </a:prstGeom>
        </p:spPr>
      </p:pic>
      <p:pic>
        <p:nvPicPr>
          <p:cNvPr id="8" name="Picture 7"/>
          <p:cNvPicPr>
            <a:picLocks noChangeAspect="1"/>
          </p:cNvPicPr>
          <p:nvPr/>
        </p:nvPicPr>
        <p:blipFill>
          <a:blip r:embed="rId5"/>
          <a:stretch>
            <a:fillRect/>
          </a:stretch>
        </p:blipFill>
        <p:spPr>
          <a:xfrm>
            <a:off x="2554014" y="4386879"/>
            <a:ext cx="3226965" cy="1830057"/>
          </a:xfrm>
          <a:prstGeom prst="rect">
            <a:avLst/>
          </a:prstGeom>
        </p:spPr>
      </p:pic>
      <p:pic>
        <p:nvPicPr>
          <p:cNvPr id="9" name="Picture 8"/>
          <p:cNvPicPr>
            <a:picLocks noChangeAspect="1"/>
          </p:cNvPicPr>
          <p:nvPr/>
        </p:nvPicPr>
        <p:blipFill>
          <a:blip r:embed="rId6"/>
          <a:stretch>
            <a:fillRect/>
          </a:stretch>
        </p:blipFill>
        <p:spPr>
          <a:xfrm>
            <a:off x="6226689" y="3097373"/>
            <a:ext cx="2857500" cy="1600200"/>
          </a:xfrm>
          <a:prstGeom prst="rect">
            <a:avLst/>
          </a:prstGeom>
        </p:spPr>
      </p:pic>
      <p:pic>
        <p:nvPicPr>
          <p:cNvPr id="10" name="Picture 9"/>
          <p:cNvPicPr>
            <a:picLocks noChangeAspect="1"/>
          </p:cNvPicPr>
          <p:nvPr/>
        </p:nvPicPr>
        <p:blipFill>
          <a:blip r:embed="rId7"/>
          <a:stretch>
            <a:fillRect/>
          </a:stretch>
        </p:blipFill>
        <p:spPr>
          <a:xfrm>
            <a:off x="8316399" y="4963849"/>
            <a:ext cx="3028950" cy="1514475"/>
          </a:xfrm>
          <a:prstGeom prst="rect">
            <a:avLst/>
          </a:prstGeom>
        </p:spPr>
      </p:pic>
    </p:spTree>
    <p:extLst>
      <p:ext uri="{BB962C8B-B14F-4D97-AF65-F5344CB8AC3E}">
        <p14:creationId xmlns:p14="http://schemas.microsoft.com/office/powerpoint/2010/main" val="2990830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9672" y="5002487"/>
            <a:ext cx="8534400" cy="1507067"/>
          </a:xfrm>
        </p:spPr>
        <p:txBody>
          <a:bodyPr/>
          <a:lstStyle/>
          <a:p>
            <a:pPr algn="ctr"/>
            <a:r>
              <a:rPr lang="en-US" b="1" dirty="0" smtClean="0">
                <a:solidFill>
                  <a:srgbClr val="FF3300"/>
                </a:solidFill>
              </a:rPr>
              <a:t>Headless Horseman in</a:t>
            </a:r>
            <a:br>
              <a:rPr lang="en-US" b="1" dirty="0" smtClean="0">
                <a:solidFill>
                  <a:srgbClr val="FF3300"/>
                </a:solidFill>
              </a:rPr>
            </a:br>
            <a:r>
              <a:rPr lang="en-US" b="1" dirty="0" smtClean="0">
                <a:solidFill>
                  <a:srgbClr val="FF3300"/>
                </a:solidFill>
              </a:rPr>
              <a:t>Pop Culture</a:t>
            </a:r>
            <a:endParaRPr lang="en-US" b="1" dirty="0">
              <a:solidFill>
                <a:srgbClr val="FF3300"/>
              </a:solidFill>
            </a:endParaRPr>
          </a:p>
        </p:txBody>
      </p:sp>
      <p:pic>
        <p:nvPicPr>
          <p:cNvPr id="4" name="0nDlbvHndPo"/>
          <p:cNvPicPr>
            <a:picLocks noGrp="1" noRot="1" noChangeAspect="1"/>
          </p:cNvPicPr>
          <p:nvPr>
            <p:ph idx="1"/>
            <a:videoFile r:link="rId1"/>
          </p:nvPr>
        </p:nvPicPr>
        <p:blipFill>
          <a:blip r:embed="rId3"/>
          <a:stretch>
            <a:fillRect/>
          </a:stretch>
        </p:blipFill>
        <p:spPr>
          <a:xfrm>
            <a:off x="1707636" y="386367"/>
            <a:ext cx="8206436" cy="461612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205836071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cTn>
                <p:tgtEl>
                  <p:spTgt spid="4"/>
                </p:tgtEl>
              </p:cMediaNode>
            </p:video>
          </p:childTnLst>
        </p:cTn>
      </p:par>
    </p:tnLst>
  </p:timing>
</p:sld>
</file>

<file path=ppt/theme/theme1.xml><?xml version="1.0" encoding="utf-8"?>
<a:theme xmlns:a="http://schemas.openxmlformats.org/drawingml/2006/main" name="Slic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18922</TotalTime>
  <Words>470</Words>
  <Application>Microsoft Office PowerPoint</Application>
  <PresentationFormat>Widescreen</PresentationFormat>
  <Paragraphs>50</Paragraphs>
  <Slides>12</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Century Gothic</vt:lpstr>
      <vt:lpstr>Copperplate Gothic Bold</vt:lpstr>
      <vt:lpstr>Wingdings 3</vt:lpstr>
      <vt:lpstr>Slice</vt:lpstr>
      <vt:lpstr>“The Legend of sleepy hollow”</vt:lpstr>
      <vt:lpstr>Background video and quiz</vt:lpstr>
      <vt:lpstr>Essential Question #1</vt:lpstr>
      <vt:lpstr>Essential Question #2</vt:lpstr>
      <vt:lpstr>Legends: origins of the headless horseman</vt:lpstr>
      <vt:lpstr>http://www.theatreiv.org/guides/legend.pdf</vt:lpstr>
      <vt:lpstr>Headless Horseman in  Pop culture</vt:lpstr>
      <vt:lpstr>Headless Horseman in  Pop culture</vt:lpstr>
      <vt:lpstr>Headless Horseman in Pop Culture</vt:lpstr>
      <vt:lpstr>Historical Connection~</vt:lpstr>
      <vt:lpstr>Reading the Play</vt:lpstr>
      <vt:lpstr>Post-Reading Activities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Legend of sleepy hollow”</dc:title>
  <dc:creator>Katie Duncan</dc:creator>
  <cp:lastModifiedBy>Jackie Corley</cp:lastModifiedBy>
  <cp:revision>18</cp:revision>
  <dcterms:created xsi:type="dcterms:W3CDTF">2015-10-30T16:08:56Z</dcterms:created>
  <dcterms:modified xsi:type="dcterms:W3CDTF">2015-11-12T20:04:42Z</dcterms:modified>
</cp:coreProperties>
</file>