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2A835-D3F0-4B8D-8511-BDB4F15FB176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83D673-C681-4664-BACE-8B42A4183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2661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8E869-B1D4-496E-9D46-43AA4FDEF0A6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81123-D328-422C-AE5F-E8B2B425C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8E869-B1D4-496E-9D46-43AA4FDEF0A6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81123-D328-422C-AE5F-E8B2B425C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8E869-B1D4-496E-9D46-43AA4FDEF0A6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81123-D328-422C-AE5F-E8B2B425C695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8E869-B1D4-496E-9D46-43AA4FDEF0A6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81123-D328-422C-AE5F-E8B2B425C6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8E869-B1D4-496E-9D46-43AA4FDEF0A6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81123-D328-422C-AE5F-E8B2B425C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8E869-B1D4-496E-9D46-43AA4FDEF0A6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81123-D328-422C-AE5F-E8B2B425C69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8E869-B1D4-496E-9D46-43AA4FDEF0A6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81123-D328-422C-AE5F-E8B2B425C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8E869-B1D4-496E-9D46-43AA4FDEF0A6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81123-D328-422C-AE5F-E8B2B425C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8E869-B1D4-496E-9D46-43AA4FDEF0A6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81123-D328-422C-AE5F-E8B2B425C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8E869-B1D4-496E-9D46-43AA4FDEF0A6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81123-D328-422C-AE5F-E8B2B425C695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8E869-B1D4-496E-9D46-43AA4FDEF0A6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81123-D328-422C-AE5F-E8B2B425C69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698E869-B1D4-496E-9D46-43AA4FDEF0A6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1381123-D328-422C-AE5F-E8B2B425C69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Comic Sans MS" pitchFamily="66" charset="0"/>
              </a:rPr>
              <a:t>Verbals</a:t>
            </a:r>
            <a:r>
              <a:rPr lang="en-US" dirty="0" smtClean="0">
                <a:latin typeface="Comic Sans MS" pitchFamily="66" charset="0"/>
              </a:rPr>
              <a:t> and Verbal Phrases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35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 – P. 177, 1-10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90600" y="2781300"/>
            <a:ext cx="7239000" cy="38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90600" y="215643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Infinitive/ Infinitive Phrases</a:t>
            </a:r>
            <a:endParaRPr lang="en-U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0" y="2819400"/>
            <a:ext cx="1066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</a:t>
            </a:r>
          </a:p>
          <a:p>
            <a:r>
              <a:rPr lang="en-US" sz="2400" dirty="0" smtClean="0"/>
              <a:t>2.</a:t>
            </a:r>
          </a:p>
          <a:p>
            <a:r>
              <a:rPr lang="en-US" sz="2400" dirty="0" smtClean="0"/>
              <a:t>3.</a:t>
            </a:r>
          </a:p>
          <a:p>
            <a:r>
              <a:rPr lang="en-US" sz="2400" dirty="0" smtClean="0"/>
              <a:t>4.</a:t>
            </a:r>
          </a:p>
          <a:p>
            <a:r>
              <a:rPr lang="en-US" sz="2400" dirty="0" smtClean="0"/>
              <a:t>5.</a:t>
            </a:r>
          </a:p>
          <a:p>
            <a:r>
              <a:rPr lang="en-US" sz="2400" dirty="0" smtClean="0"/>
              <a:t>6.</a:t>
            </a:r>
          </a:p>
          <a:p>
            <a:r>
              <a:rPr lang="en-US" sz="2400" dirty="0" smtClean="0"/>
              <a:t>7.</a:t>
            </a:r>
          </a:p>
          <a:p>
            <a:r>
              <a:rPr lang="en-US" sz="2400" dirty="0" smtClean="0"/>
              <a:t>8.</a:t>
            </a:r>
          </a:p>
          <a:p>
            <a:r>
              <a:rPr lang="en-US" sz="2400" dirty="0" smtClean="0"/>
              <a:t>9.</a:t>
            </a:r>
          </a:p>
          <a:p>
            <a:r>
              <a:rPr lang="en-US" sz="2400" dirty="0" smtClean="0"/>
              <a:t>10.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576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057400"/>
            <a:ext cx="8153399" cy="4572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gerund is a word that looks like a verb but acts as a noun. It ends in –</a:t>
            </a:r>
            <a:r>
              <a:rPr lang="en-US" sz="2800" dirty="0" err="1" smtClean="0"/>
              <a:t>ing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Ex. </a:t>
            </a:r>
            <a:r>
              <a:rPr lang="en-US" sz="2800" b="1" dirty="0" smtClean="0">
                <a:solidFill>
                  <a:srgbClr val="FF0000"/>
                </a:solidFill>
              </a:rPr>
              <a:t>Inventing</a:t>
            </a:r>
            <a:r>
              <a:rPr lang="en-US" sz="2800" dirty="0" smtClean="0"/>
              <a:t> can be dangerous.</a:t>
            </a:r>
          </a:p>
          <a:p>
            <a:endParaRPr lang="en-US" sz="2800" dirty="0"/>
          </a:p>
          <a:p>
            <a:r>
              <a:rPr lang="en-US" sz="2800" dirty="0" smtClean="0"/>
              <a:t>A gerund phrase includes a gerund plus its modifiers and complements.</a:t>
            </a:r>
          </a:p>
          <a:p>
            <a:r>
              <a:rPr lang="en-US" sz="2800" dirty="0" smtClean="0"/>
              <a:t>Ex. </a:t>
            </a:r>
            <a:r>
              <a:rPr lang="en-US" sz="2800" b="1" dirty="0" smtClean="0">
                <a:solidFill>
                  <a:srgbClr val="FF0000"/>
                </a:solidFill>
              </a:rPr>
              <a:t>Writing Frankenstein </a:t>
            </a:r>
            <a:r>
              <a:rPr lang="en-US" sz="2800" dirty="0" smtClean="0"/>
              <a:t>must have given Mary Shelley goose bumps. </a:t>
            </a:r>
          </a:p>
          <a:p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Gerunds and Gerund Phrases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3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085004"/>
              </p:ext>
            </p:extLst>
          </p:nvPr>
        </p:nvGraphicFramePr>
        <p:xfrm>
          <a:off x="838200" y="1752600"/>
          <a:ext cx="7408862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4431"/>
                <a:gridCol w="370443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Using Gerund Phrases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Subject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u="sng" dirty="0" smtClean="0">
                          <a:solidFill>
                            <a:srgbClr val="FF0000"/>
                          </a:solidFill>
                        </a:rPr>
                        <a:t>Calling the monster Frankenstein</a:t>
                      </a:r>
                      <a:r>
                        <a:rPr lang="en-US" sz="2400" dirty="0" smtClean="0"/>
                        <a:t> is a mistake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Predicate Noun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Frankenstein’s error was </a:t>
                      </a:r>
                      <a:r>
                        <a:rPr lang="en-US" sz="2400" u="sng" dirty="0" smtClean="0">
                          <a:solidFill>
                            <a:srgbClr val="FF0000"/>
                          </a:solidFill>
                        </a:rPr>
                        <a:t>creating</a:t>
                      </a:r>
                      <a:r>
                        <a:rPr lang="en-US" sz="2400" u="sng" baseline="0" dirty="0" smtClean="0">
                          <a:solidFill>
                            <a:srgbClr val="FF0000"/>
                          </a:solidFill>
                        </a:rPr>
                        <a:t> the monster.</a:t>
                      </a:r>
                      <a:endParaRPr lang="en-US" sz="2400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Direct Object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 like </a:t>
                      </a:r>
                      <a:r>
                        <a:rPr lang="en-US" sz="2400" u="sng" dirty="0" smtClean="0">
                          <a:solidFill>
                            <a:srgbClr val="FF0000"/>
                          </a:solidFill>
                        </a:rPr>
                        <a:t>watching horror movies</a:t>
                      </a:r>
                      <a:r>
                        <a:rPr lang="en-US" sz="2400" dirty="0" smtClean="0"/>
                        <a:t>.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Object of a Preposition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 monster was responsible</a:t>
                      </a:r>
                      <a:r>
                        <a:rPr lang="en-US" sz="2400" baseline="0" dirty="0" smtClean="0"/>
                        <a:t> for </a:t>
                      </a:r>
                      <a:r>
                        <a:rPr lang="en-US" sz="2400" u="sng" baseline="0" dirty="0" smtClean="0">
                          <a:solidFill>
                            <a:srgbClr val="FF0000"/>
                          </a:solidFill>
                        </a:rPr>
                        <a:t>killing three people</a:t>
                      </a:r>
                      <a:r>
                        <a:rPr lang="en-US" sz="2400" baseline="0" dirty="0" smtClean="0"/>
                        <a:t>.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gerunds function in sentences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93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latin typeface="Comic Sans MS" pitchFamily="66" charset="0"/>
              </a:rPr>
              <a:t>Language Network P. 171, 1-10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u="sng" dirty="0" smtClean="0">
                <a:latin typeface="Comic Sans MS" pitchFamily="66" charset="0"/>
              </a:rPr>
              <a:t>Your Turn</a:t>
            </a:r>
            <a:endParaRPr lang="en-US" sz="4800" u="sng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09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286000"/>
            <a:ext cx="8153399" cy="43434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A participle is a word that looks like a verb but acts as an adjective.  Present participles end in –</a:t>
            </a:r>
            <a:r>
              <a:rPr lang="en-US" sz="3200" dirty="0" err="1" smtClean="0"/>
              <a:t>ing</a:t>
            </a:r>
            <a:r>
              <a:rPr lang="en-US" sz="3200" dirty="0" smtClean="0"/>
              <a:t> and Past Participles end in –ed</a:t>
            </a:r>
            <a:r>
              <a:rPr lang="en-US" sz="3200" dirty="0"/>
              <a:t>.</a:t>
            </a:r>
            <a:endParaRPr lang="en-US" sz="3200" dirty="0" smtClean="0"/>
          </a:p>
          <a:p>
            <a:r>
              <a:rPr lang="en-US" sz="3200" dirty="0" smtClean="0"/>
              <a:t>Ex. The </a:t>
            </a:r>
            <a:r>
              <a:rPr lang="en-US" sz="3200" u="sng" dirty="0" smtClean="0">
                <a:solidFill>
                  <a:srgbClr val="FF0000"/>
                </a:solidFill>
              </a:rPr>
              <a:t>exhausted</a:t>
            </a:r>
            <a:r>
              <a:rPr lang="en-US" sz="3200" dirty="0" smtClean="0"/>
              <a:t> campers found a </a:t>
            </a:r>
            <a:r>
              <a:rPr lang="en-US" sz="3200" u="sng" dirty="0" smtClean="0">
                <a:solidFill>
                  <a:srgbClr val="FF0000"/>
                </a:solidFill>
              </a:rPr>
              <a:t>crumbling </a:t>
            </a:r>
            <a:r>
              <a:rPr lang="en-US" sz="3200" dirty="0" smtClean="0"/>
              <a:t>schoolhouse.</a:t>
            </a:r>
          </a:p>
          <a:p>
            <a:r>
              <a:rPr lang="en-US" sz="3200" dirty="0" smtClean="0"/>
              <a:t>A participle phrase consists of a participle plus its modifiers and complements,</a:t>
            </a:r>
          </a:p>
          <a:p>
            <a:r>
              <a:rPr lang="en-US" sz="3200" dirty="0" smtClean="0"/>
              <a:t>Ex. They spied a shape </a:t>
            </a:r>
            <a:r>
              <a:rPr lang="en-US" sz="3200" u="sng" dirty="0" smtClean="0">
                <a:solidFill>
                  <a:srgbClr val="FF0000"/>
                </a:solidFill>
              </a:rPr>
              <a:t>lurking in the dark shadows.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Participles and Participial Phrases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61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8435227"/>
              </p:ext>
            </p:extLst>
          </p:nvPr>
        </p:nvGraphicFramePr>
        <p:xfrm>
          <a:off x="304800" y="2646947"/>
          <a:ext cx="8458200" cy="39062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2012"/>
                <a:gridCol w="3496788"/>
                <a:gridCol w="2819400"/>
              </a:tblGrid>
              <a:tr h="401053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Example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Clue</a:t>
                      </a:r>
                      <a:endParaRPr lang="en-US" sz="2400" dirty="0"/>
                    </a:p>
                  </a:txBody>
                  <a:tcPr/>
                </a:tc>
              </a:tr>
              <a:tr h="104273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Participle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What’s that </a:t>
                      </a:r>
                      <a:r>
                        <a:rPr lang="en-US" sz="2400" u="sng" dirty="0" smtClean="0"/>
                        <a:t>scampering</a:t>
                      </a:r>
                      <a:r>
                        <a:rPr lang="en-US" sz="2400" dirty="0" smtClean="0"/>
                        <a:t> sound?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Could be replaced by an adjective</a:t>
                      </a:r>
                      <a:endParaRPr lang="en-US" sz="2400" dirty="0"/>
                    </a:p>
                  </a:txBody>
                  <a:tcPr/>
                </a:tc>
              </a:tr>
              <a:tr h="104273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Gerund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It’s the </a:t>
                      </a:r>
                      <a:r>
                        <a:rPr lang="en-US" sz="2400" u="sng" dirty="0" smtClean="0"/>
                        <a:t>scampering </a:t>
                      </a:r>
                      <a:r>
                        <a:rPr lang="en-US" sz="2400" dirty="0" smtClean="0"/>
                        <a:t>of rodents.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Could be replaced by a noun</a:t>
                      </a:r>
                      <a:endParaRPr lang="en-US" sz="2400" dirty="0"/>
                    </a:p>
                  </a:txBody>
                  <a:tcPr/>
                </a:tc>
              </a:tr>
              <a:tr h="136357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Verb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Mice are </a:t>
                      </a:r>
                      <a:r>
                        <a:rPr lang="en-US" sz="2400" u="sng" dirty="0" smtClean="0"/>
                        <a:t>scampering</a:t>
                      </a:r>
                      <a:r>
                        <a:rPr lang="en-US" sz="2400" dirty="0" smtClean="0"/>
                        <a:t> beneath the floorboards.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Always preceded by a helping verb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38328"/>
            <a:ext cx="8305800" cy="194767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How do you tell the difference between verbs, gerunds and participles?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25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smtClean="0">
                <a:latin typeface="Comic Sans MS" pitchFamily="66" charset="0"/>
              </a:rPr>
              <a:t>Language Network P</a:t>
            </a:r>
            <a:r>
              <a:rPr lang="en-US" sz="3200" dirty="0" smtClean="0">
                <a:latin typeface="Comic Sans MS" pitchFamily="66" charset="0"/>
              </a:rPr>
              <a:t>. 174, 1-10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Comic Sans MS" pitchFamily="66" charset="0"/>
              </a:rPr>
              <a:t>Your Turn</a:t>
            </a:r>
            <a:endParaRPr lang="en-US" b="1" u="sng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60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305799" cy="42211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An infinitive is a verb form that begins with the word </a:t>
            </a:r>
            <a:r>
              <a:rPr lang="en-US" sz="2800" i="1" dirty="0" smtClean="0">
                <a:solidFill>
                  <a:srgbClr val="C00000"/>
                </a:solidFill>
              </a:rPr>
              <a:t>to</a:t>
            </a:r>
            <a:r>
              <a:rPr lang="en-US" sz="2800" dirty="0" smtClean="0"/>
              <a:t> and acts as a noun, an adjective, or an adverb.</a:t>
            </a:r>
          </a:p>
          <a:p>
            <a:r>
              <a:rPr lang="en-US" sz="2800" dirty="0" smtClean="0"/>
              <a:t>Ex. Mars is a place some people want </a:t>
            </a:r>
            <a:r>
              <a:rPr lang="en-US" sz="2800" u="sng" dirty="0" smtClean="0"/>
              <a:t>to visit</a:t>
            </a:r>
            <a:r>
              <a:rPr lang="en-US" sz="2800" dirty="0" smtClean="0"/>
              <a:t>. </a:t>
            </a:r>
          </a:p>
          <a:p>
            <a:r>
              <a:rPr lang="en-US" sz="2800" dirty="0" smtClean="0"/>
              <a:t>An infinitive phrase is an infinitive plus its modifiers and complements.</a:t>
            </a:r>
          </a:p>
          <a:p>
            <a:r>
              <a:rPr lang="en-US" sz="2800" u="sng" dirty="0" smtClean="0"/>
              <a:t>To believe in life on Mars </a:t>
            </a:r>
            <a:r>
              <a:rPr lang="en-US" sz="2800" dirty="0" smtClean="0"/>
              <a:t>was common in the 1930s. 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Infinitives and Infinitive Phrases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13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1135149"/>
              </p:ext>
            </p:extLst>
          </p:nvPr>
        </p:nvGraphicFramePr>
        <p:xfrm>
          <a:off x="228600" y="1600200"/>
          <a:ext cx="8686800" cy="5126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5054"/>
                <a:gridCol w="5971746"/>
              </a:tblGrid>
              <a:tr h="160970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Using Infinitive</a:t>
                      </a:r>
                      <a:r>
                        <a:rPr lang="en-US" sz="2800" baseline="0" dirty="0" smtClean="0"/>
                        <a:t> Phrases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1929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Noun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u="sng" dirty="0" smtClean="0">
                          <a:solidFill>
                            <a:srgbClr val="FF0000"/>
                          </a:solidFill>
                        </a:rPr>
                        <a:t>To colonize Mars </a:t>
                      </a:r>
                      <a:r>
                        <a:rPr lang="en-US" sz="2400" dirty="0" smtClean="0"/>
                        <a:t>is a real possibility. (Subject)</a:t>
                      </a:r>
                    </a:p>
                    <a:p>
                      <a:r>
                        <a:rPr lang="en-US" sz="2400" dirty="0" smtClean="0"/>
                        <a:t>My dream is </a:t>
                      </a:r>
                      <a:r>
                        <a:rPr lang="en-US" sz="2400" b="1" u="sng" dirty="0" smtClean="0">
                          <a:solidFill>
                            <a:srgbClr val="FF0000"/>
                          </a:solidFill>
                        </a:rPr>
                        <a:t>to live on Mars</a:t>
                      </a:r>
                      <a:r>
                        <a:rPr lang="en-US" sz="2400" dirty="0" smtClean="0"/>
                        <a:t>. (Pred. Noun)</a:t>
                      </a:r>
                    </a:p>
                    <a:p>
                      <a:r>
                        <a:rPr lang="en-US" sz="2400" dirty="0" smtClean="0"/>
                        <a:t>Would you like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="1" u="sng" baseline="0" dirty="0" smtClean="0">
                          <a:solidFill>
                            <a:srgbClr val="FF0000"/>
                          </a:solidFill>
                        </a:rPr>
                        <a:t>to go there</a:t>
                      </a:r>
                      <a:r>
                        <a:rPr lang="en-US" sz="2400" baseline="0" dirty="0" smtClean="0"/>
                        <a:t>? (Direct Object)</a:t>
                      </a:r>
                      <a:endParaRPr lang="en-US" sz="2400" dirty="0"/>
                    </a:p>
                  </a:txBody>
                  <a:tcPr/>
                </a:tc>
              </a:tr>
              <a:tr h="87438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Adverb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Science fiction writers wrote about little green Martians </a:t>
                      </a:r>
                      <a:r>
                        <a:rPr lang="en-US" sz="2400" b="1" u="sng" dirty="0" smtClean="0">
                          <a:solidFill>
                            <a:srgbClr val="FF0000"/>
                          </a:solidFill>
                        </a:rPr>
                        <a:t>to scare readers</a:t>
                      </a:r>
                      <a:r>
                        <a:rPr lang="en-US" sz="2400" dirty="0" smtClean="0"/>
                        <a:t>.</a:t>
                      </a:r>
                      <a:endParaRPr lang="en-US" sz="2400" dirty="0"/>
                    </a:p>
                  </a:txBody>
                  <a:tcPr/>
                </a:tc>
              </a:tr>
              <a:tr h="46147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Adjective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Even some scientists believed Mars </a:t>
                      </a:r>
                      <a:r>
                        <a:rPr lang="en-US" sz="2400" b="1" u="sng" dirty="0" smtClean="0">
                          <a:solidFill>
                            <a:srgbClr val="FF0000"/>
                          </a:solidFill>
                        </a:rPr>
                        <a:t>to be inhabited.</a:t>
                      </a:r>
                      <a:endParaRPr lang="en-US" sz="2400" b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Infinitives and Infinitive Phrases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57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7078</TotalTime>
  <Words>411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Waveform</vt:lpstr>
      <vt:lpstr>Verbals and Verbal Phrases</vt:lpstr>
      <vt:lpstr>Gerunds and Gerund Phrases</vt:lpstr>
      <vt:lpstr>How gerunds function in sentences</vt:lpstr>
      <vt:lpstr>Your Turn</vt:lpstr>
      <vt:lpstr>Participles and Participial Phrases</vt:lpstr>
      <vt:lpstr>How do you tell the difference between verbs, gerunds and participles?</vt:lpstr>
      <vt:lpstr>Your Turn</vt:lpstr>
      <vt:lpstr>Infinitives and Infinitive Phrases</vt:lpstr>
      <vt:lpstr>Infinitives and Infinitive Phrases</vt:lpstr>
      <vt:lpstr>Your Turn – P. 177, 1-10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Verbals and Verbal Phrases</dc:title>
  <dc:creator>Megan Kingsley</dc:creator>
  <cp:lastModifiedBy>setup</cp:lastModifiedBy>
  <cp:revision>13</cp:revision>
  <cp:lastPrinted>2015-02-03T18:50:30Z</cp:lastPrinted>
  <dcterms:created xsi:type="dcterms:W3CDTF">2013-04-17T19:21:49Z</dcterms:created>
  <dcterms:modified xsi:type="dcterms:W3CDTF">2015-02-03T19:49:22Z</dcterms:modified>
</cp:coreProperties>
</file>