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34"/>
  </p:handoutMasterIdLst>
  <p:sldIdLst>
    <p:sldId id="256" r:id="rId2"/>
    <p:sldId id="257" r:id="rId3"/>
    <p:sldId id="258" r:id="rId4"/>
    <p:sldId id="259" r:id="rId5"/>
    <p:sldId id="288" r:id="rId6"/>
    <p:sldId id="260" r:id="rId7"/>
    <p:sldId id="263" r:id="rId8"/>
    <p:sldId id="264" r:id="rId9"/>
    <p:sldId id="265" r:id="rId10"/>
    <p:sldId id="266" r:id="rId11"/>
    <p:sldId id="289" r:id="rId12"/>
    <p:sldId id="267" r:id="rId13"/>
    <p:sldId id="277" r:id="rId14"/>
    <p:sldId id="268" r:id="rId15"/>
    <p:sldId id="269" r:id="rId16"/>
    <p:sldId id="270" r:id="rId17"/>
    <p:sldId id="271" r:id="rId18"/>
    <p:sldId id="273" r:id="rId19"/>
    <p:sldId id="274" r:id="rId20"/>
    <p:sldId id="275" r:id="rId21"/>
    <p:sldId id="276" r:id="rId22"/>
    <p:sldId id="290"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233DC7-72A5-4231-9CCB-45C280819C0C}" type="datetimeFigureOut">
              <a:rPr lang="en-US" smtClean="0"/>
              <a:t>1/29/2015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2B3E4F-F219-43CB-AE2B-ECCF0AF431CB}" type="slidenum">
              <a:rPr lang="en-US" smtClean="0"/>
              <a:t>‹#›</a:t>
            </a:fld>
            <a:endParaRPr lang="en-US"/>
          </a:p>
        </p:txBody>
      </p:sp>
    </p:spTree>
    <p:extLst>
      <p:ext uri="{BB962C8B-B14F-4D97-AF65-F5344CB8AC3E}">
        <p14:creationId xmlns:p14="http://schemas.microsoft.com/office/powerpoint/2010/main" val="17833461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2146290-79D0-449C-AE7C-536C1C8DA96D}" type="datetimeFigureOut">
              <a:rPr lang="en-US" smtClean="0"/>
              <a:t>1/29/2015</a:t>
            </a:fld>
            <a:endParaRPr lang="en-US"/>
          </a:p>
        </p:txBody>
      </p:sp>
      <p:sp>
        <p:nvSpPr>
          <p:cNvPr id="8" name="Slide Number Placeholder 7"/>
          <p:cNvSpPr>
            <a:spLocks noGrp="1"/>
          </p:cNvSpPr>
          <p:nvPr>
            <p:ph type="sldNum" sz="quarter" idx="11"/>
          </p:nvPr>
        </p:nvSpPr>
        <p:spPr/>
        <p:txBody>
          <a:bodyPr/>
          <a:lstStyle/>
          <a:p>
            <a:fld id="{28A0C223-34A7-4C26-8820-7110C495400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46290-79D0-449C-AE7C-536C1C8DA96D}"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46290-79D0-449C-AE7C-536C1C8DA96D}"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2146290-79D0-449C-AE7C-536C1C8DA96D}"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46290-79D0-449C-AE7C-536C1C8DA96D}" type="datetimeFigureOut">
              <a:rPr lang="en-US" smtClean="0"/>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C223-34A7-4C26-8820-7110C495400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2146290-79D0-449C-AE7C-536C1C8DA96D}"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C223-34A7-4C26-8820-7110C495400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146290-79D0-449C-AE7C-536C1C8DA96D}" type="datetimeFigureOut">
              <a:rPr lang="en-US" smtClean="0"/>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0C223-34A7-4C26-8820-7110C495400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146290-79D0-449C-AE7C-536C1C8DA96D}" type="datetimeFigureOut">
              <a:rPr lang="en-US" smtClean="0"/>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46290-79D0-449C-AE7C-536C1C8DA96D}" type="datetimeFigureOut">
              <a:rPr lang="en-US" smtClean="0"/>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46290-79D0-449C-AE7C-536C1C8DA96D}"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46290-79D0-449C-AE7C-536C1C8DA96D}" type="datetimeFigureOut">
              <a:rPr lang="en-US" smtClean="0"/>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C223-34A7-4C26-8820-7110C49540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2146290-79D0-449C-AE7C-536C1C8DA96D}" type="datetimeFigureOut">
              <a:rPr lang="en-US" smtClean="0"/>
              <a:t>1/29/2015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8A0C223-34A7-4C26-8820-7110C495400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Bgqc2m7aBz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Within Reach</a:t>
            </a:r>
            <a:br>
              <a:rPr lang="en-US" dirty="0" smtClean="0"/>
            </a:br>
            <a:r>
              <a:rPr lang="en-US" sz="7200" dirty="0" smtClean="0"/>
              <a:t>My Everest Story</a:t>
            </a:r>
            <a:r>
              <a:rPr lang="en-US" dirty="0" smtClean="0"/>
              <a:t>	</a:t>
            </a:r>
            <a:endParaRPr lang="en-US" dirty="0"/>
          </a:p>
        </p:txBody>
      </p:sp>
      <p:sp>
        <p:nvSpPr>
          <p:cNvPr id="3" name="Subtitle 2"/>
          <p:cNvSpPr>
            <a:spLocks noGrp="1"/>
          </p:cNvSpPr>
          <p:nvPr>
            <p:ph type="subTitle" idx="1"/>
          </p:nvPr>
        </p:nvSpPr>
        <p:spPr/>
        <p:txBody>
          <a:bodyPr/>
          <a:lstStyle/>
          <a:p>
            <a:r>
              <a:rPr lang="en-US" dirty="0" smtClean="0"/>
              <a:t>Anchor Text Introduction</a:t>
            </a:r>
          </a:p>
          <a:p>
            <a:r>
              <a:rPr lang="en-US" dirty="0" smtClean="0"/>
              <a:t>Author—Mark </a:t>
            </a:r>
            <a:r>
              <a:rPr lang="en-US" dirty="0" err="1" smtClean="0"/>
              <a:t>Pfetzer</a:t>
            </a:r>
            <a:endParaRPr lang="en-US" dirty="0"/>
          </a:p>
        </p:txBody>
      </p:sp>
    </p:spTree>
    <p:extLst>
      <p:ext uri="{BB962C8B-B14F-4D97-AF65-F5344CB8AC3E}">
        <p14:creationId xmlns:p14="http://schemas.microsoft.com/office/powerpoint/2010/main" val="611224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or Death Choices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marL="0" indent="0" algn="ctr">
              <a:buNone/>
            </a:pPr>
            <a:r>
              <a:rPr lang="en-US" sz="2800" dirty="0" smtClean="0"/>
              <a:t>In this autobiography, Mark’s second attempt to summit on Mt. Everest occurs during a storm that resulted in the most deaths in two days on Mt. Everest.</a:t>
            </a:r>
          </a:p>
          <a:p>
            <a:pPr marL="0" indent="0" algn="ctr">
              <a:buNone/>
            </a:pPr>
            <a:endParaRPr lang="en-US" sz="2800" dirty="0"/>
          </a:p>
          <a:p>
            <a:pPr marL="0" indent="0" algn="ctr">
              <a:buNone/>
            </a:pPr>
            <a:r>
              <a:rPr lang="en-US" sz="2800" dirty="0" smtClean="0"/>
              <a:t>Famous mountaineer and expedition leader from another climbing team, Rob Hall, died near the summit during the storm in May of 1996 because he wouldn’t leave one of his teammates/clients behind.</a:t>
            </a:r>
          </a:p>
          <a:p>
            <a:pPr marL="0" indent="0" algn="ctr">
              <a:buNone/>
            </a:pPr>
            <a:endParaRPr lang="en-US" sz="2800" dirty="0"/>
          </a:p>
          <a:p>
            <a:pPr marL="0" indent="0" algn="ctr">
              <a:buNone/>
            </a:pPr>
            <a:r>
              <a:rPr lang="en-US" sz="2800" b="1" dirty="0" smtClean="0">
                <a:solidFill>
                  <a:schemeClr val="tx2"/>
                </a:solidFill>
              </a:rPr>
              <a:t>How far would you go to save your friend?</a:t>
            </a:r>
          </a:p>
          <a:p>
            <a:pPr marL="0" indent="0" algn="ctr">
              <a:buNone/>
            </a:pPr>
            <a:endParaRPr lang="en-US" sz="2800" b="1" dirty="0">
              <a:solidFill>
                <a:schemeClr val="tx2"/>
              </a:solidFill>
            </a:endParaRPr>
          </a:p>
          <a:p>
            <a:pPr marL="0" indent="0" algn="ctr">
              <a:buNone/>
            </a:pPr>
            <a:r>
              <a:rPr lang="en-US" sz="2800" b="1" dirty="0" smtClean="0">
                <a:solidFill>
                  <a:schemeClr val="tx2"/>
                </a:solidFill>
              </a:rPr>
              <a:t>Would you risk your life for your friend? </a:t>
            </a:r>
          </a:p>
          <a:p>
            <a:pPr marL="0" indent="0" algn="ctr">
              <a:buNone/>
            </a:pPr>
            <a:endParaRPr lang="en-US" sz="2800" b="1" dirty="0">
              <a:solidFill>
                <a:schemeClr val="tx2"/>
              </a:solidFill>
            </a:endParaRPr>
          </a:p>
          <a:p>
            <a:pPr marL="0" indent="0" algn="ctr">
              <a:buNone/>
            </a:pPr>
            <a:r>
              <a:rPr lang="en-US" sz="2800" b="1" dirty="0" smtClean="0">
                <a:solidFill>
                  <a:schemeClr val="tx2"/>
                </a:solidFill>
              </a:rPr>
              <a:t>Could you live with yourself if you left your friend to die?</a:t>
            </a:r>
            <a:endParaRPr lang="en-US" sz="2800" b="1" dirty="0">
              <a:solidFill>
                <a:schemeClr val="tx2"/>
              </a:solidFill>
            </a:endParaRPr>
          </a:p>
        </p:txBody>
      </p:sp>
    </p:spTree>
    <p:extLst>
      <p:ext uri="{BB962C8B-B14F-4D97-AF65-F5344CB8AC3E}">
        <p14:creationId xmlns:p14="http://schemas.microsoft.com/office/powerpoint/2010/main" val="166178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or Death Choices</a:t>
            </a:r>
            <a:endParaRPr lang="en-US" dirty="0"/>
          </a:p>
        </p:txBody>
      </p:sp>
      <p:sp>
        <p:nvSpPr>
          <p:cNvPr id="3" name="Content Placeholder 2"/>
          <p:cNvSpPr>
            <a:spLocks noGrp="1"/>
          </p:cNvSpPr>
          <p:nvPr>
            <p:ph idx="1"/>
          </p:nvPr>
        </p:nvSpPr>
        <p:spPr/>
        <p:txBody>
          <a:bodyPr/>
          <a:lstStyle/>
          <a:p>
            <a:pPr marL="0" indent="0" algn="ctr">
              <a:buNone/>
            </a:pPr>
            <a:r>
              <a:rPr lang="en-US" dirty="0" smtClean="0"/>
              <a:t>Listen to this interview by Dr. Ken </a:t>
            </a:r>
            <a:r>
              <a:rPr lang="en-US" dirty="0" err="1" smtClean="0"/>
              <a:t>Kamler</a:t>
            </a:r>
            <a:r>
              <a:rPr lang="en-US" dirty="0" smtClean="0"/>
              <a:t>, one of the climbers who experienced the 1996 storm and disaster.  He was not on Mark </a:t>
            </a:r>
            <a:r>
              <a:rPr lang="en-US" dirty="0" err="1" smtClean="0"/>
              <a:t>Pfetzer’s</a:t>
            </a:r>
            <a:r>
              <a:rPr lang="en-US" dirty="0" smtClean="0"/>
              <a:t> climbing team; however, in base camp, all climbing teams know each other and work together.  Mark </a:t>
            </a:r>
            <a:r>
              <a:rPr lang="en-US" dirty="0" err="1" smtClean="0"/>
              <a:t>Pfetzer</a:t>
            </a:r>
            <a:r>
              <a:rPr lang="en-US" dirty="0" smtClean="0"/>
              <a:t>, age 16, knew all of the individuals who were killed on Everest during those two days.  This interview gives a better understanding of what it was like on the mountain.</a:t>
            </a:r>
          </a:p>
          <a:p>
            <a:pPr marL="0" indent="0" algn="ctr">
              <a:buNone/>
            </a:pPr>
            <a:endParaRPr lang="en-US" dirty="0"/>
          </a:p>
          <a:p>
            <a:pPr marL="0" indent="0" algn="ctr">
              <a:buNone/>
            </a:pPr>
            <a:r>
              <a:rPr lang="en-US" dirty="0">
                <a:hlinkClick r:id="rId2"/>
              </a:rPr>
              <a:t>http://</a:t>
            </a:r>
            <a:r>
              <a:rPr lang="en-US" dirty="0" smtClean="0">
                <a:hlinkClick r:id="rId2"/>
              </a:rPr>
              <a:t>www.youtube.com/watch?v=Bgqc2m7aBzs</a:t>
            </a:r>
            <a:endParaRPr lang="en-US" dirty="0" smtClean="0"/>
          </a:p>
          <a:p>
            <a:pPr marL="0" indent="0" algn="ctr">
              <a:buNone/>
            </a:pPr>
            <a:endParaRPr lang="en-US" dirty="0"/>
          </a:p>
        </p:txBody>
      </p:sp>
    </p:spTree>
    <p:extLst>
      <p:ext uri="{BB962C8B-B14F-4D97-AF65-F5344CB8AC3E}">
        <p14:creationId xmlns:p14="http://schemas.microsoft.com/office/powerpoint/2010/main" val="91186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Preview</a:t>
            </a:r>
            <a:endParaRPr lang="en-US" dirty="0"/>
          </a:p>
        </p:txBody>
      </p:sp>
      <p:sp>
        <p:nvSpPr>
          <p:cNvPr id="3" name="Content Placeholder 2"/>
          <p:cNvSpPr>
            <a:spLocks noGrp="1"/>
          </p:cNvSpPr>
          <p:nvPr>
            <p:ph idx="1"/>
          </p:nvPr>
        </p:nvSpPr>
        <p:spPr/>
        <p:txBody>
          <a:bodyPr/>
          <a:lstStyle/>
          <a:p>
            <a:pPr marL="0" indent="0" algn="ctr">
              <a:buNone/>
            </a:pPr>
            <a:r>
              <a:rPr lang="en-US" dirty="0" smtClean="0"/>
              <a:t>This text contains very technical vocabulary about mountaineering and the topography/landscape of many of the locations where Mark </a:t>
            </a:r>
            <a:r>
              <a:rPr lang="en-US" dirty="0" err="1" smtClean="0"/>
              <a:t>Pfetzer</a:t>
            </a:r>
            <a:r>
              <a:rPr lang="en-US" dirty="0" smtClean="0"/>
              <a:t> climbed.</a:t>
            </a:r>
          </a:p>
          <a:p>
            <a:pPr marL="0" indent="0" algn="ctr">
              <a:buNone/>
            </a:pPr>
            <a:endParaRPr lang="en-US" dirty="0"/>
          </a:p>
        </p:txBody>
      </p:sp>
    </p:spTree>
    <p:extLst>
      <p:ext uri="{BB962C8B-B14F-4D97-AF65-F5344CB8AC3E}">
        <p14:creationId xmlns:p14="http://schemas.microsoft.com/office/powerpoint/2010/main" val="369786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229600" cy="1600200"/>
          </a:xfrm>
        </p:spPr>
        <p:txBody>
          <a:bodyPr/>
          <a:lstStyle/>
          <a:p>
            <a:r>
              <a:rPr lang="en-US" dirty="0" smtClean="0"/>
              <a:t>Climbing Terminology</a:t>
            </a:r>
            <a:endParaRPr lang="en-US" dirty="0"/>
          </a:p>
        </p:txBody>
      </p:sp>
    </p:spTree>
    <p:extLst>
      <p:ext uri="{BB962C8B-B14F-4D97-AF65-F5344CB8AC3E}">
        <p14:creationId xmlns:p14="http://schemas.microsoft.com/office/powerpoint/2010/main" val="1807851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Abseil</a:t>
            </a:r>
            <a:endParaRPr lang="en-US" dirty="0"/>
          </a:p>
        </p:txBody>
      </p:sp>
      <p:sp>
        <p:nvSpPr>
          <p:cNvPr id="3" name="Content Placeholder 2"/>
          <p:cNvSpPr>
            <a:spLocks noGrp="1"/>
          </p:cNvSpPr>
          <p:nvPr>
            <p:ph idx="1"/>
          </p:nvPr>
        </p:nvSpPr>
        <p:spPr/>
        <p:txBody>
          <a:bodyPr/>
          <a:lstStyle/>
          <a:p>
            <a:pPr marL="0" indent="0" algn="ctr">
              <a:buNone/>
            </a:pPr>
            <a:r>
              <a:rPr lang="en-US" dirty="0" smtClean="0"/>
              <a:t>To descend by means of a double rope attached to a firm anchor in the mountain (belay)</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 y="2743200"/>
            <a:ext cx="703791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09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Belay</a:t>
            </a:r>
            <a:endParaRPr lang="en-US" dirty="0"/>
          </a:p>
        </p:txBody>
      </p:sp>
      <p:sp>
        <p:nvSpPr>
          <p:cNvPr id="3" name="Content Placeholder 2"/>
          <p:cNvSpPr>
            <a:spLocks noGrp="1"/>
          </p:cNvSpPr>
          <p:nvPr>
            <p:ph idx="1"/>
          </p:nvPr>
        </p:nvSpPr>
        <p:spPr>
          <a:xfrm>
            <a:off x="457200" y="1600200"/>
            <a:ext cx="3657600" cy="4525963"/>
          </a:xfrm>
        </p:spPr>
        <p:txBody>
          <a:bodyPr/>
          <a:lstStyle/>
          <a:p>
            <a:pPr marL="0" indent="0" algn="ctr">
              <a:buNone/>
            </a:pPr>
            <a:r>
              <a:rPr lang="en-US" dirty="0" smtClean="0"/>
              <a:t>To anchor safely to the mountain either by clipping on to a piton or by fixing the rope to an actual rock feature</a:t>
            </a:r>
          </a:p>
          <a:p>
            <a:pPr marL="0" indent="0">
              <a:buNone/>
            </a:pPr>
            <a:endParaRPr lang="en-US" dirty="0"/>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39433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881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Bollard</a:t>
            </a:r>
            <a:endParaRPr lang="en-US" dirty="0"/>
          </a:p>
        </p:txBody>
      </p:sp>
      <p:sp>
        <p:nvSpPr>
          <p:cNvPr id="3" name="Content Placeholder 2"/>
          <p:cNvSpPr>
            <a:spLocks noGrp="1"/>
          </p:cNvSpPr>
          <p:nvPr>
            <p:ph idx="1"/>
          </p:nvPr>
        </p:nvSpPr>
        <p:spPr/>
        <p:txBody>
          <a:bodyPr/>
          <a:lstStyle/>
          <a:p>
            <a:pPr marL="0" indent="0" algn="ctr">
              <a:buNone/>
            </a:pPr>
            <a:r>
              <a:rPr lang="en-US" dirty="0" smtClean="0"/>
              <a:t>In mountaineering, a post of ice and snow dug out to provide a belay stance to use with abseiling</a:t>
            </a:r>
          </a:p>
          <a:p>
            <a:pPr marL="0" indent="0">
              <a:buNone/>
            </a:pPr>
            <a:endParaRPr lang="en-US" dirty="0"/>
          </a:p>
          <a:p>
            <a:pPr marL="0" indent="0">
              <a:buNone/>
            </a:pP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020" y="2743200"/>
            <a:ext cx="4648200" cy="348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115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Cam</a:t>
            </a:r>
            <a:endParaRPr lang="en-US" dirty="0"/>
          </a:p>
        </p:txBody>
      </p:sp>
      <p:sp>
        <p:nvSpPr>
          <p:cNvPr id="3" name="Content Placeholder 2"/>
          <p:cNvSpPr>
            <a:spLocks noGrp="1"/>
          </p:cNvSpPr>
          <p:nvPr>
            <p:ph idx="1"/>
          </p:nvPr>
        </p:nvSpPr>
        <p:spPr>
          <a:xfrm>
            <a:off x="5257800" y="1600200"/>
            <a:ext cx="3429000" cy="4525963"/>
          </a:xfrm>
        </p:spPr>
        <p:txBody>
          <a:bodyPr/>
          <a:lstStyle/>
          <a:p>
            <a:pPr marL="0" indent="0" algn="ctr">
              <a:buNone/>
            </a:pPr>
            <a:r>
              <a:rPr lang="en-US" dirty="0" smtClean="0"/>
              <a:t>A metal spring-loaded expanding device used to provide anchor points in rock cracks</a:t>
            </a:r>
          </a:p>
          <a:p>
            <a:pPr marL="0" indent="0">
              <a:buNone/>
            </a:pPr>
            <a:endParaRPr lang="en-US" dirty="0"/>
          </a:p>
          <a:p>
            <a:pPr marL="0" indent="0">
              <a:buNone/>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599"/>
            <a:ext cx="4114800" cy="525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41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Screw</a:t>
            </a:r>
            <a:endParaRPr lang="en-US" dirty="0"/>
          </a:p>
        </p:txBody>
      </p:sp>
      <p:sp>
        <p:nvSpPr>
          <p:cNvPr id="3" name="Content Placeholder 2"/>
          <p:cNvSpPr>
            <a:spLocks noGrp="1"/>
          </p:cNvSpPr>
          <p:nvPr>
            <p:ph idx="1"/>
          </p:nvPr>
        </p:nvSpPr>
        <p:spPr/>
        <p:txBody>
          <a:bodyPr/>
          <a:lstStyle/>
          <a:p>
            <a:pPr marL="0" indent="0" algn="ctr">
              <a:buNone/>
            </a:pPr>
            <a:r>
              <a:rPr lang="en-US" dirty="0" smtClean="0"/>
              <a:t>Metal piton for use in ice</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43200"/>
            <a:ext cx="3733800" cy="279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84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Karabiner</a:t>
            </a:r>
            <a:endParaRPr lang="en-US" dirty="0"/>
          </a:p>
        </p:txBody>
      </p:sp>
      <p:sp>
        <p:nvSpPr>
          <p:cNvPr id="3" name="Content Placeholder 2"/>
          <p:cNvSpPr>
            <a:spLocks noGrp="1"/>
          </p:cNvSpPr>
          <p:nvPr>
            <p:ph idx="1"/>
          </p:nvPr>
        </p:nvSpPr>
        <p:spPr/>
        <p:txBody>
          <a:bodyPr/>
          <a:lstStyle/>
          <a:p>
            <a:pPr marL="0" indent="0" algn="ctr">
              <a:buNone/>
            </a:pPr>
            <a:r>
              <a:rPr lang="en-US" dirty="0" smtClean="0"/>
              <a:t>An oblong ring, which, when fastened to a piton, holds a rope and functions as part of a belay anchor</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743200"/>
            <a:ext cx="3124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25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In May 1996 the media scrambled to document the gripping story of sixteen-year-old </a:t>
            </a:r>
            <a:r>
              <a:rPr lang="en-US" b="1" dirty="0"/>
              <a:t>Mark </a:t>
            </a:r>
            <a:r>
              <a:rPr lang="en-US" b="1" dirty="0" err="1"/>
              <a:t>Pfetzer</a:t>
            </a:r>
            <a:r>
              <a:rPr lang="en-US" dirty="0" err="1"/>
              <a:t>'s</a:t>
            </a:r>
            <a:r>
              <a:rPr lang="en-US" dirty="0"/>
              <a:t> expedition to Mount Everest. Not only was he the youngest climber ever to attempt the summit, he also witnessed the tragedy documented in </a:t>
            </a:r>
            <a:r>
              <a:rPr lang="en-US" b="1" dirty="0"/>
              <a:t>Jon </a:t>
            </a:r>
            <a:r>
              <a:rPr lang="en-US" b="1" dirty="0" err="1"/>
              <a:t>Krakauer</a:t>
            </a:r>
            <a:r>
              <a:rPr lang="en-US" dirty="0" err="1"/>
              <a:t>'s</a:t>
            </a:r>
            <a:r>
              <a:rPr lang="en-US" dirty="0"/>
              <a:t> </a:t>
            </a:r>
            <a:r>
              <a:rPr lang="en-US" b="1" dirty="0"/>
              <a:t>Into Thin Air</a:t>
            </a:r>
            <a:r>
              <a:rPr lang="en-US" dirty="0"/>
              <a:t>, in which eight climbers perished in a sudden storm. </a:t>
            </a:r>
            <a:r>
              <a:rPr lang="en-US" b="1" dirty="0"/>
              <a:t>Within Reach</a:t>
            </a:r>
            <a:r>
              <a:rPr lang="en-US" dirty="0"/>
              <a:t> is Mark's extraordinary account of this experience and of his triumphs over several other challenging peaks. At once triumphant and tragic, this story </a:t>
            </a:r>
            <a:r>
              <a:rPr lang="en-US" dirty="0" smtClean="0"/>
              <a:t>is an </a:t>
            </a:r>
            <a:r>
              <a:rPr lang="en-US" dirty="0"/>
              <a:t>inspiration to climbers, athletes, and armchair enthusiasts alike. </a:t>
            </a:r>
          </a:p>
        </p:txBody>
      </p:sp>
    </p:spTree>
    <p:extLst>
      <p:ext uri="{BB962C8B-B14F-4D97-AF65-F5344CB8AC3E}">
        <p14:creationId xmlns:p14="http://schemas.microsoft.com/office/powerpoint/2010/main" val="1936636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Piton</a:t>
            </a:r>
            <a:endParaRPr lang="en-US" dirty="0"/>
          </a:p>
        </p:txBody>
      </p:sp>
      <p:sp>
        <p:nvSpPr>
          <p:cNvPr id="3" name="Content Placeholder 2"/>
          <p:cNvSpPr>
            <a:spLocks noGrp="1"/>
          </p:cNvSpPr>
          <p:nvPr>
            <p:ph idx="1"/>
          </p:nvPr>
        </p:nvSpPr>
        <p:spPr/>
        <p:txBody>
          <a:bodyPr/>
          <a:lstStyle/>
          <a:p>
            <a:pPr marL="0" indent="0" algn="ctr">
              <a:buNone/>
            </a:pPr>
            <a:r>
              <a:rPr lang="en-US" dirty="0" smtClean="0"/>
              <a:t>A spike of metal with an eye.  It is driven into cracks in the rock and threaded for use as a belay.</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90800"/>
            <a:ext cx="3681412" cy="353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98732"/>
            <a:ext cx="3627819" cy="272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209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Prussik</a:t>
            </a:r>
            <a:r>
              <a:rPr lang="en-US" dirty="0" smtClean="0"/>
              <a:t> Knot</a:t>
            </a:r>
            <a:endParaRPr lang="en-US" dirty="0"/>
          </a:p>
        </p:txBody>
      </p:sp>
      <p:sp>
        <p:nvSpPr>
          <p:cNvPr id="3" name="Content Placeholder 2"/>
          <p:cNvSpPr>
            <a:spLocks noGrp="1"/>
          </p:cNvSpPr>
          <p:nvPr>
            <p:ph idx="1"/>
          </p:nvPr>
        </p:nvSpPr>
        <p:spPr/>
        <p:txBody>
          <a:bodyPr/>
          <a:lstStyle/>
          <a:p>
            <a:pPr marL="0" indent="0" algn="ctr">
              <a:buNone/>
            </a:pPr>
            <a:r>
              <a:rPr lang="en-US" dirty="0" smtClean="0"/>
              <a:t>A special friction knot used for climbing a fixed rope; can be slid freely up the rope but locks to support weight of a downward force</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13704"/>
            <a:ext cx="3007360" cy="225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200400"/>
            <a:ext cx="4114800" cy="308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501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3737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600200"/>
          </a:xfrm>
        </p:spPr>
        <p:txBody>
          <a:bodyPr/>
          <a:lstStyle/>
          <a:p>
            <a:r>
              <a:rPr lang="en-US" dirty="0" smtClean="0"/>
              <a:t>Mountain Topography</a:t>
            </a:r>
            <a:br>
              <a:rPr lang="en-US" dirty="0" smtClean="0"/>
            </a:br>
            <a:r>
              <a:rPr lang="en-US" dirty="0" smtClean="0"/>
              <a:t>Terminology</a:t>
            </a:r>
            <a:endParaRPr lang="en-US" dirty="0"/>
          </a:p>
        </p:txBody>
      </p:sp>
    </p:spTree>
    <p:extLst>
      <p:ext uri="{BB962C8B-B14F-4D97-AF65-F5344CB8AC3E}">
        <p14:creationId xmlns:p14="http://schemas.microsoft.com/office/powerpoint/2010/main" val="2025611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Bergschrund</a:t>
            </a:r>
            <a:endParaRPr lang="en-US" dirty="0"/>
          </a:p>
        </p:txBody>
      </p:sp>
      <p:sp>
        <p:nvSpPr>
          <p:cNvPr id="3" name="Content Placeholder 2"/>
          <p:cNvSpPr>
            <a:spLocks noGrp="1"/>
          </p:cNvSpPr>
          <p:nvPr>
            <p:ph idx="1"/>
          </p:nvPr>
        </p:nvSpPr>
        <p:spPr/>
        <p:txBody>
          <a:bodyPr/>
          <a:lstStyle/>
          <a:p>
            <a:pPr marL="0" indent="0" algn="ctr">
              <a:buNone/>
            </a:pPr>
            <a:r>
              <a:rPr lang="en-US" dirty="0" smtClean="0"/>
              <a:t>A deep crevasse or series of crevasses that lie across the bottom of a snow, ice, or rock slope</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71748"/>
            <a:ext cx="6070600"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666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a:t>
            </a:r>
            <a:endParaRPr lang="en-US" dirty="0"/>
          </a:p>
        </p:txBody>
      </p:sp>
      <p:sp>
        <p:nvSpPr>
          <p:cNvPr id="3" name="Content Placeholder 2"/>
          <p:cNvSpPr>
            <a:spLocks noGrp="1"/>
          </p:cNvSpPr>
          <p:nvPr>
            <p:ph idx="1"/>
          </p:nvPr>
        </p:nvSpPr>
        <p:spPr/>
        <p:txBody>
          <a:bodyPr/>
          <a:lstStyle/>
          <a:p>
            <a:pPr marL="0" indent="0" algn="ctr">
              <a:buNone/>
            </a:pPr>
            <a:r>
              <a:rPr lang="en-US" dirty="0" smtClean="0"/>
              <a:t>A gap or depression linking two mountains or two high points on the same mountain</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840" y="2514600"/>
            <a:ext cx="6324600" cy="414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36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Cornice</a:t>
            </a:r>
            <a:endParaRPr lang="en-US" dirty="0"/>
          </a:p>
        </p:txBody>
      </p:sp>
      <p:sp>
        <p:nvSpPr>
          <p:cNvPr id="3" name="Content Placeholder 2"/>
          <p:cNvSpPr>
            <a:spLocks noGrp="1"/>
          </p:cNvSpPr>
          <p:nvPr>
            <p:ph idx="1"/>
          </p:nvPr>
        </p:nvSpPr>
        <p:spPr>
          <a:xfrm>
            <a:off x="457200" y="2057400"/>
            <a:ext cx="3657600" cy="4068763"/>
          </a:xfrm>
        </p:spPr>
        <p:txBody>
          <a:bodyPr/>
          <a:lstStyle/>
          <a:p>
            <a:pPr marL="0" indent="0" algn="ctr">
              <a:buNone/>
            </a:pPr>
            <a:r>
              <a:rPr lang="en-US" dirty="0" smtClean="0"/>
              <a:t>In mountaineering, an overhanging mass of snow found on ridges</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670300" cy="440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272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Couloir</a:t>
            </a:r>
            <a:endParaRPr lang="en-US" dirty="0"/>
          </a:p>
        </p:txBody>
      </p:sp>
      <p:sp>
        <p:nvSpPr>
          <p:cNvPr id="3" name="Content Placeholder 2"/>
          <p:cNvSpPr>
            <a:spLocks noGrp="1"/>
          </p:cNvSpPr>
          <p:nvPr>
            <p:ph idx="1"/>
          </p:nvPr>
        </p:nvSpPr>
        <p:spPr>
          <a:xfrm>
            <a:off x="5486400" y="1905000"/>
            <a:ext cx="3200400" cy="4221163"/>
          </a:xfrm>
        </p:spPr>
        <p:txBody>
          <a:bodyPr/>
          <a:lstStyle/>
          <a:p>
            <a:pPr marL="0" indent="0" algn="ctr">
              <a:buNone/>
            </a:pPr>
            <a:r>
              <a:rPr lang="en-US" dirty="0" smtClean="0"/>
              <a:t>A large funnel-like gully; often a chute for ice, snow, and stones falling from above</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91640"/>
            <a:ext cx="3505200" cy="467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059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Crevasse</a:t>
            </a:r>
            <a:endParaRPr lang="en-US" dirty="0"/>
          </a:p>
        </p:txBody>
      </p:sp>
      <p:sp>
        <p:nvSpPr>
          <p:cNvPr id="3" name="Content Placeholder 2"/>
          <p:cNvSpPr>
            <a:spLocks noGrp="1"/>
          </p:cNvSpPr>
          <p:nvPr>
            <p:ph idx="1"/>
          </p:nvPr>
        </p:nvSpPr>
        <p:spPr>
          <a:xfrm>
            <a:off x="4953000" y="1905000"/>
            <a:ext cx="3733800" cy="4221163"/>
          </a:xfrm>
        </p:spPr>
        <p:txBody>
          <a:bodyPr/>
          <a:lstStyle/>
          <a:p>
            <a:pPr marL="0" indent="0" algn="ctr">
              <a:buNone/>
            </a:pPr>
            <a:r>
              <a:rPr lang="en-US" dirty="0" smtClean="0"/>
              <a:t>A fissure (or crack) in the ice</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83079"/>
            <a:ext cx="2574652" cy="465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69738"/>
            <a:ext cx="4267200" cy="3196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742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Moraine</a:t>
            </a:r>
            <a:endParaRPr lang="en-US" dirty="0"/>
          </a:p>
        </p:txBody>
      </p:sp>
      <p:sp>
        <p:nvSpPr>
          <p:cNvPr id="3" name="Content Placeholder 2"/>
          <p:cNvSpPr>
            <a:spLocks noGrp="1"/>
          </p:cNvSpPr>
          <p:nvPr>
            <p:ph idx="1"/>
          </p:nvPr>
        </p:nvSpPr>
        <p:spPr/>
        <p:txBody>
          <a:bodyPr/>
          <a:lstStyle/>
          <a:p>
            <a:pPr marL="0" indent="0" algn="ctr">
              <a:buNone/>
            </a:pPr>
            <a:r>
              <a:rPr lang="en-US" dirty="0" smtClean="0"/>
              <a:t>Accumulations of boulders, rocks, and other debris either carried on or in or left behind by a glacier</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5257800" cy="376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241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Mt. Everest</a:t>
            </a:r>
            <a:endParaRPr lang="en-US" dirty="0"/>
          </a:p>
        </p:txBody>
      </p:sp>
      <p:sp>
        <p:nvSpPr>
          <p:cNvPr id="4" name="Content Placeholder 3"/>
          <p:cNvSpPr>
            <a:spLocks noGrp="1"/>
          </p:cNvSpPr>
          <p:nvPr>
            <p:ph idx="1"/>
          </p:nvPr>
        </p:nvSpPr>
        <p:spPr>
          <a:xfrm>
            <a:off x="381000" y="5257800"/>
            <a:ext cx="8382000" cy="1066800"/>
          </a:xfrm>
        </p:spPr>
        <p:txBody>
          <a:bodyPr>
            <a:normAutofit fontScale="92500" lnSpcReduction="20000"/>
          </a:bodyPr>
          <a:lstStyle/>
          <a:p>
            <a:pPr marL="0" indent="0" algn="ctr">
              <a:buNone/>
            </a:pPr>
            <a:r>
              <a:rPr lang="en-US" dirty="0" smtClean="0"/>
              <a:t>Height:  29, 029 feet</a:t>
            </a:r>
          </a:p>
          <a:p>
            <a:pPr marL="0" indent="0" algn="ctr">
              <a:buNone/>
            </a:pPr>
            <a:r>
              <a:rPr lang="en-US" dirty="0" smtClean="0"/>
              <a:t>Approximately 5.5 miles high</a:t>
            </a:r>
          </a:p>
          <a:p>
            <a:pPr marL="0" indent="0" algn="ctr">
              <a:buNone/>
            </a:pPr>
            <a:r>
              <a:rPr lang="en-US" dirty="0" smtClean="0"/>
              <a:t>Equivalent of approximately 20 Empire State Buildings</a:t>
            </a:r>
            <a:endParaRPr lang="en-US" dirty="0"/>
          </a:p>
        </p:txBody>
      </p:sp>
      <p:pic>
        <p:nvPicPr>
          <p:cNvPr id="3" name="Picture 2" descr="http://t2.gstatic.com/images?q=tbn:ANd9GcTn8zxsU_t11HiRjEQtHhJPmR_MK88JwXKsZykQZLjRAFR9gf83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66800"/>
            <a:ext cx="539173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36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Serac</a:t>
            </a:r>
            <a:endParaRPr lang="en-US" dirty="0"/>
          </a:p>
        </p:txBody>
      </p:sp>
      <p:sp>
        <p:nvSpPr>
          <p:cNvPr id="3" name="Content Placeholder 2"/>
          <p:cNvSpPr>
            <a:spLocks noGrp="1"/>
          </p:cNvSpPr>
          <p:nvPr>
            <p:ph idx="1"/>
          </p:nvPr>
        </p:nvSpPr>
        <p:spPr/>
        <p:txBody>
          <a:bodyPr/>
          <a:lstStyle/>
          <a:p>
            <a:pPr marL="0" indent="0" algn="ctr">
              <a:buNone/>
            </a:pPr>
            <a:r>
              <a:rPr lang="en-US" dirty="0" smtClean="0"/>
              <a:t>An ice cliff or pinnacle usually formed by glacier movement on mountain faces</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81274"/>
            <a:ext cx="5257800" cy="39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607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Spindrift</a:t>
            </a:r>
            <a:endParaRPr lang="en-US" dirty="0"/>
          </a:p>
        </p:txBody>
      </p:sp>
      <p:sp>
        <p:nvSpPr>
          <p:cNvPr id="3" name="Content Placeholder 2"/>
          <p:cNvSpPr>
            <a:spLocks noGrp="1"/>
          </p:cNvSpPr>
          <p:nvPr>
            <p:ph idx="1"/>
          </p:nvPr>
        </p:nvSpPr>
        <p:spPr/>
        <p:txBody>
          <a:bodyPr/>
          <a:lstStyle/>
          <a:p>
            <a:pPr marL="0" indent="0" algn="ctr">
              <a:buNone/>
            </a:pPr>
            <a:r>
              <a:rPr lang="en-US" dirty="0" smtClean="0"/>
              <a:t>In mountaineering, fine powdery snow that falls of the mountain during and after a snowfall</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560" y="2590799"/>
            <a:ext cx="5334000" cy="399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455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Verglas</a:t>
            </a:r>
            <a:endParaRPr lang="en-US" dirty="0"/>
          </a:p>
        </p:txBody>
      </p:sp>
      <p:sp>
        <p:nvSpPr>
          <p:cNvPr id="3" name="Content Placeholder 2"/>
          <p:cNvSpPr>
            <a:spLocks noGrp="1"/>
          </p:cNvSpPr>
          <p:nvPr>
            <p:ph idx="1"/>
          </p:nvPr>
        </p:nvSpPr>
        <p:spPr>
          <a:xfrm>
            <a:off x="457200" y="1828800"/>
            <a:ext cx="3505200" cy="4297363"/>
          </a:xfrm>
        </p:spPr>
        <p:txBody>
          <a:bodyPr/>
          <a:lstStyle/>
          <a:p>
            <a:pPr marL="0" indent="0" algn="ctr">
              <a:buNone/>
            </a:pPr>
            <a:r>
              <a:rPr lang="en-US" dirty="0" smtClean="0"/>
              <a:t>A thin layer of ice covering all holes and cracks on the rock; very dangerous for mountain climbers</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505200" cy="467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67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 Everest</a:t>
            </a:r>
            <a:endParaRPr lang="en-US" dirty="0"/>
          </a:p>
        </p:txBody>
      </p:sp>
      <p:sp>
        <p:nvSpPr>
          <p:cNvPr id="3" name="Content Placeholder 2"/>
          <p:cNvSpPr>
            <a:spLocks noGrp="1"/>
          </p:cNvSpPr>
          <p:nvPr>
            <p:ph idx="1"/>
          </p:nvPr>
        </p:nvSpPr>
        <p:spPr>
          <a:xfrm>
            <a:off x="457200" y="1600201"/>
            <a:ext cx="8229600" cy="1371600"/>
          </a:xfrm>
        </p:spPr>
        <p:txBody>
          <a:bodyPr/>
          <a:lstStyle/>
          <a:p>
            <a:pPr marL="0" indent="0" algn="ctr">
              <a:buNone/>
            </a:pPr>
            <a:r>
              <a:rPr lang="en-US" dirty="0" smtClean="0"/>
              <a:t>Mt. Everest is located on the border between Nepal and Tibet amid the Himalayan Mountains that extended through South Asia.</a:t>
            </a:r>
          </a:p>
          <a:p>
            <a:pPr marL="0" indent="0" algn="ctr">
              <a:buNone/>
            </a:pPr>
            <a:endParaRPr lang="en-US" dirty="0"/>
          </a:p>
          <a:p>
            <a:pPr marL="0" indent="0" algn="ctr">
              <a:buNone/>
            </a:pPr>
            <a:endParaRPr lang="en-US" dirty="0"/>
          </a:p>
        </p:txBody>
      </p:sp>
      <p:pic>
        <p:nvPicPr>
          <p:cNvPr id="2050" name="Picture 2" descr="http://t0.gstatic.com/images?q=tbn:ANd9GcR7EZbufPp8vrB0ZrNFPQgoPzHQayo3DloNDXhEgHXEYXPRubSN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87040"/>
            <a:ext cx="7848600" cy="313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7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Mt. Everest</a:t>
            </a:r>
            <a:endParaRPr lang="en-US" dirty="0"/>
          </a:p>
        </p:txBody>
      </p:sp>
      <p:sp>
        <p:nvSpPr>
          <p:cNvPr id="3" name="Content Placeholder 2"/>
          <p:cNvSpPr>
            <a:spLocks noGrp="1"/>
          </p:cNvSpPr>
          <p:nvPr>
            <p:ph idx="1"/>
          </p:nvPr>
        </p:nvSpPr>
        <p:spPr>
          <a:xfrm>
            <a:off x="457200" y="1600200"/>
            <a:ext cx="8229600" cy="5029200"/>
          </a:xfrm>
        </p:spPr>
        <p:txBody>
          <a:bodyPr>
            <a:normAutofit fontScale="47500" lnSpcReduction="20000"/>
          </a:bodyPr>
          <a:lstStyle/>
          <a:p>
            <a:r>
              <a:rPr lang="en-US" sz="3600" dirty="0"/>
              <a:t>Tallest mountain in the world. </a:t>
            </a:r>
            <a:br>
              <a:rPr lang="en-US" sz="3600" dirty="0"/>
            </a:br>
            <a:endParaRPr lang="en-US" sz="3600" dirty="0"/>
          </a:p>
          <a:p>
            <a:r>
              <a:rPr lang="en-US" sz="3600" dirty="0"/>
              <a:t>Number of people to attempt to climb Mt. Everest: approximately 4,000. </a:t>
            </a:r>
            <a:br>
              <a:rPr lang="en-US" sz="3600" dirty="0"/>
            </a:br>
            <a:endParaRPr lang="en-US" sz="3600" dirty="0"/>
          </a:p>
          <a:p>
            <a:r>
              <a:rPr lang="en-US" sz="3600" dirty="0"/>
              <a:t>Number of people to successfully climb Mt. Everest: 660. </a:t>
            </a:r>
            <a:br>
              <a:rPr lang="en-US" sz="3600" dirty="0"/>
            </a:br>
            <a:endParaRPr lang="en-US" sz="3600" dirty="0"/>
          </a:p>
          <a:p>
            <a:r>
              <a:rPr lang="en-US" sz="3600" dirty="0"/>
              <a:t>Number of people who have died trying to climb Mt. Everest: 142. </a:t>
            </a:r>
            <a:br>
              <a:rPr lang="en-US" sz="3600" dirty="0"/>
            </a:br>
            <a:endParaRPr lang="en-US" sz="3600" dirty="0"/>
          </a:p>
          <a:p>
            <a:r>
              <a:rPr lang="en-US" sz="3600" dirty="0"/>
              <a:t>Named for: Sir George Everest, a British surveyor-general of India.</a:t>
            </a:r>
            <a:br>
              <a:rPr lang="en-US" sz="3600" dirty="0"/>
            </a:br>
            <a:endParaRPr lang="en-US" sz="3600" dirty="0"/>
          </a:p>
          <a:p>
            <a:r>
              <a:rPr lang="en-US" sz="3600" dirty="0"/>
              <a:t>Age: approximately 60 million years old.</a:t>
            </a:r>
            <a:br>
              <a:rPr lang="en-US" sz="3600" dirty="0"/>
            </a:br>
            <a:endParaRPr lang="en-US" sz="3600" dirty="0"/>
          </a:p>
          <a:p>
            <a:r>
              <a:rPr lang="en-US" sz="3600" dirty="0"/>
              <a:t>Other names: called "</a:t>
            </a:r>
            <a:r>
              <a:rPr lang="en-US" sz="3600" dirty="0" err="1"/>
              <a:t>Chomolungma</a:t>
            </a:r>
            <a:r>
              <a:rPr lang="en-US" sz="3600" dirty="0"/>
              <a:t>" by Tibetans and </a:t>
            </a:r>
            <a:r>
              <a:rPr lang="en-US" sz="3600" dirty="0" err="1"/>
              <a:t>Sherpas</a:t>
            </a:r>
            <a:r>
              <a:rPr lang="en-US" sz="3600" dirty="0"/>
              <a:t>, which means "Mother Goddess of the Earth."</a:t>
            </a:r>
            <a:br>
              <a:rPr lang="en-US" sz="3600" dirty="0"/>
            </a:br>
            <a:endParaRPr lang="en-US" sz="3600" dirty="0"/>
          </a:p>
          <a:p>
            <a:r>
              <a:rPr lang="en-US" sz="3600" dirty="0"/>
              <a:t>Countries visible from the summit: Tibet, India, and Nepal.</a:t>
            </a:r>
            <a:br>
              <a:rPr lang="en-US" sz="3600" dirty="0"/>
            </a:br>
            <a:endParaRPr lang="en-US" sz="3600" dirty="0"/>
          </a:p>
          <a:p>
            <a:r>
              <a:rPr lang="en-US" sz="3600" dirty="0"/>
              <a:t>First to climb to summit: Edmund Hillary and </a:t>
            </a:r>
            <a:r>
              <a:rPr lang="en-US" sz="3600" dirty="0" err="1"/>
              <a:t>Tenzing</a:t>
            </a:r>
            <a:r>
              <a:rPr lang="en-US" sz="3600" dirty="0"/>
              <a:t> Norgay o</a:t>
            </a:r>
            <a:r>
              <a:rPr lang="en-US" sz="2900" dirty="0"/>
              <a:t>n May 29, 1953.</a:t>
            </a:r>
            <a:br>
              <a:rPr lang="en-US" sz="2900" dirty="0"/>
            </a:br>
            <a:endParaRPr lang="en-US" sz="2900" dirty="0"/>
          </a:p>
          <a:p>
            <a:endParaRPr lang="en-US" dirty="0"/>
          </a:p>
        </p:txBody>
      </p:sp>
    </p:spTree>
    <p:extLst>
      <p:ext uri="{BB962C8B-B14F-4D97-AF65-F5344CB8AC3E}">
        <p14:creationId xmlns:p14="http://schemas.microsoft.com/office/powerpoint/2010/main" val="109016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Mark </a:t>
            </a:r>
            <a:r>
              <a:rPr lang="en-US" dirty="0" err="1" smtClean="0"/>
              <a:t>Pfetzer</a:t>
            </a:r>
            <a:r>
              <a:rPr lang="en-US" dirty="0" smtClean="0"/>
              <a:t>?</a:t>
            </a:r>
            <a:endParaRPr lang="en-US" dirty="0"/>
          </a:p>
        </p:txBody>
      </p:sp>
      <p:sp>
        <p:nvSpPr>
          <p:cNvPr id="3" name="Content Placeholder 2"/>
          <p:cNvSpPr>
            <a:spLocks noGrp="1"/>
          </p:cNvSpPr>
          <p:nvPr>
            <p:ph idx="1"/>
          </p:nvPr>
        </p:nvSpPr>
        <p:spPr>
          <a:xfrm>
            <a:off x="457200" y="1600200"/>
            <a:ext cx="3810000" cy="4419599"/>
          </a:xfrm>
        </p:spPr>
        <p:txBody>
          <a:bodyPr>
            <a:normAutofit fontScale="85000" lnSpcReduction="20000"/>
          </a:bodyPr>
          <a:lstStyle/>
          <a:p>
            <a:r>
              <a:rPr lang="en-US" dirty="0" smtClean="0"/>
              <a:t>Mountaineer</a:t>
            </a:r>
          </a:p>
          <a:p>
            <a:r>
              <a:rPr lang="en-US" dirty="0" smtClean="0"/>
              <a:t>Motivational Speaker</a:t>
            </a:r>
          </a:p>
          <a:p>
            <a:r>
              <a:rPr lang="en-US" dirty="0" smtClean="0"/>
              <a:t>Author</a:t>
            </a:r>
          </a:p>
          <a:p>
            <a:r>
              <a:rPr lang="en-US" dirty="0" smtClean="0"/>
              <a:t>Survivor</a:t>
            </a:r>
          </a:p>
          <a:p>
            <a:r>
              <a:rPr lang="en-US" b="1" dirty="0"/>
              <a:t>OBJECTIVE</a:t>
            </a:r>
            <a:r>
              <a:rPr lang="en-US" b="1" dirty="0" smtClean="0"/>
              <a:t>:  </a:t>
            </a:r>
            <a:r>
              <a:rPr lang="en-US" dirty="0" smtClean="0"/>
              <a:t>"</a:t>
            </a:r>
            <a:r>
              <a:rPr lang="en-US" dirty="0"/>
              <a:t>To be the best I can be at what I do, and help others accomplish what they wish they could do. Pass my experiences on to today's younger generation, and prove to them that anything is obtainable if you try hard enough."</a:t>
            </a:r>
          </a:p>
        </p:txBody>
      </p:sp>
      <p:sp>
        <p:nvSpPr>
          <p:cNvPr id="4" name="AutoShape 2" descr="data:image/jpeg;base64,/9j/4AAQSkZJRgABAQAAAQABAAD/2wCEAAkGBhQQERUUExEWFRUVGRcUGBcXFBUWGBcXFhQXFBgVFxwYHCcfFx8jHBUUHy8gJScpLCwsFR4xNTAqNSYrLCkBCQoKDgwOGg8PGiokHSQyLCopLC0pKSksKSwsLCksLCwpLCwpLCkpLCksKSwpKSksLCwpKSwpKSksKSksKSkpKf/AABEIAHgAWwMBIgACEQEDEQH/xAAcAAABBQEBAQAAAAAAAAAAAAAEAQMFBgcCAAj/xAA6EAABAwMBBQYFAgILAAAAAAABAAIDBBEhEgUGMUFxEyJRYYGhBxSRsdEy8EKSFRYXI0NSgqLBwuH/xAAZAQACAwEAAAAAAAAAAAAAAAADBAABAgX/xAAjEQACAgICAgMAAwAAAAAAAAAAAQIRAwQhMRIyEyJBBRRC/9oADAMBAAIRAxEAPwDHjWeLR7pt0urlb1KbcnYmZC2UuR59IWjyTLZB0U7URd09Con+i3ePsqi7C5IeLEbGDwIKV9Omhs53iETszZMtSS2IFxbxF/HCknRSTk6oFMQXXy6PrN16qEkPpni2cAn7IalqA24cPyFVr8L8a4khgwlcGJH9o08CE78qFd0T40+iLAsuke6kCX5MK/Ip42iNLUXs+O729QhmtR9ALPFgqkyY1bC6mc6XW4nggPmXjiAfSyJkzhcSR2CzFWguR8jUM4eQ3SQTjirVuZWigjMskbn9o44bYWDTp5jmqvSODXNcRfSQT0BuVpGz95mdiyMQs0vP6ntLg2/AWaOKBnfjQfWinb/S1f11pezZK7WwPwLsJ6jzWb/EOOF9QyWIDS9mokAtuQ62RbCvFftWmmijbJTgsjdpIOlpzxcwc88rKC+ITIY6cdlpAdaNo5gX7R2EKEqlwGyY14Oys7obrtqu3mMYdHBFI8h17atB0jH19FWYSQcY9bKd2dV1lPRymJjuwmBa9wyMYPA4tdQELeBPinUzltE1T0hcL6vrlPiAD/DH8x/BTuytJHD1Tz2NB/UPqgtjVcFOY7Kk6UWN1HtUnSkHr/4iyZjFycVElnX4DH2TLuvulqnC9ieV0GZfC6JDHJrgzkkr5CHuDRlXvd6tjpSO1BDJGNs4C+l2kXWdi78ErUKnYMhhaNBIAaQbXBFgltyDikM6bTbJSSsp5WWif2jyRpBaLtza/hzWdb1TF1RINV9J0/y91Wmq2n8lEXhga7g3Gm5WfPmJdcm5N3O8yc3+qrTwPJcjW5mUaiSR3kmbRupmm0ZJc4gZOojF/BRzW2aE5O0ujtkEWsLcbm5ueaSUWaEzKEoeyOempWyf2Q7IxjHopSWmFz3R7KO2AL+gU6+PPD2Sz7HF0jOo+KN7UNz4fhAtuPVOVB7pR6t0LxdKwZ8lzdIkAXgurDhJCjduzq5HALTd0/i42KHsqqIkxs7j2fxaRhjgeHhdZqOCVliDc55Dx5emFjJgU+2XCbj0Sm829clfN2jhYC4azk0eXn5qJebpfILhw/HUosMaxxopvydsJjqLYHL36IloD2v1ONwCQALgEcAeqjmE8vUlGQT464PLj4LTSnBpmVaZObtcePiPZWKSOW/6W+yrW7MveH7wCrxqB5D3XBkqZ04v6oyYPJtddVT+C6mPCwStonzPDWC5/eSmISSlbF5J9dgzW3XABJsASfAZKsD9yattiIS6/wDlIKtO7Lm0EGuSG0hJuC2zvqeARtjahGFx5Ji1pylUlRRTsmdrNboJA0fxGNwHqbYQbXfsLb6b4nxyx9npDQ7BJGqw8LXseqbl2Ls+ryWM1eLRpP8AtQ1vpNJhFpSlyjF2t8Vw598Dlda3U/Cujdlssrf9YP3CH/sppW3Pby/Vv4RH/IQ65K/pZDM44hzPon3MsL2vbhkLQZfhezszoqNbuWprQOmMhZ/tCjfCXxvBDm4IOOaax7UMkX4i2TXnif2Dt23f3gxxV/YLgcfqqDu5gg9PrdXuKYgAY9SuS3bHYeplkjcKd3Sj1SloNiRg9FCTBcw1pjcHN5KSj5RaMwkoTtmnOr5osahby/eES3bLZGkSWcPOyoMG9Mjwb8B48UJU7fsbaM9UksE+joPZhVtls2tQ0n6mDs3jgW/8jmoun281htJy/jaSPqq2/bT3cA1vv90LK5zslxPqmsepOXMhae5GPoaZTbw4Gma7fPipWj3hYT3pBdY6yVzP0uI6J/5+Xm72Cw9OS6NLdi+0brBtWK3dy7yGFk++e0RUVErm2LWkNvfjpFj7qOg29UaHNa42t3iG5A68lGtfgj1TOLA4W2wOxsKaUUT27rs/T8q+sbgLPdgSuD2AWNzz6closTxpGBwQpezMwf1MtqCg5RhGytug5OCLEHMdo3WBwmakd66epOBTjWgkXbqF+FyL/RWmlKyVcUgNpHRKJB19FfjuLrpIXwwO7Z5OsOwGtzYd/wC6N2d8M6jBJjFs2J1ezcJh52vVA1iT7ZQqPZUkvABoPMq6bibnU08+ioJJLSW5wXDJBA9VctlfC0WvLKX3sbAaQOat2zt0aeG2mIahz58+fqg/Jkl2zT+KKpclP2BuHeaSN4tGwkagMOziwsBwVa+Km4EdC1ktO2zHmzuel2LZHI5W4NjAxyQ+1tmR1UL4ZBdrxY+XgR5gqvExLLbo+YNjscZIy3kQfdaNCxxaD5KtO2I6kqZIX8WOLffB9QQfVWNjiAgS7GorjgzCXihpEi8iIFIfpW91WHc7ZRlqARwZd7ja+B+V5eU/S/8AJrmzWMLgQyZzrWwAB9rKzQQ6RbQGk+eojzJSLyKxf9JGnYA0c04ClXlAb7OGyXXdl5eURTMp+JNJauDgLa2NceouP+oUZhKvJaXbOjj9Ef/Z"/>
          <p:cNvSpPr>
            <a:spLocks noChangeAspect="1" noChangeArrowheads="1"/>
          </p:cNvSpPr>
          <p:nvPr/>
        </p:nvSpPr>
        <p:spPr bwMode="auto">
          <a:xfrm>
            <a:off x="63500" y="-158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QERUUExEWFRUVGRcUGBcXFBUWGBcXFhQXFBgVFxwYHCcfFx8jHBUUHy8gJScpLCwsFR4xNTAqNSYrLCkBCQoKDgwOGg8PGiokHSQyLCopLC0pKSksKSwsLCksLCwpLCwpLCkpLCksKSwpKSksLCwpKSwpKSksKSksKSkpKf/AABEIAHgAWwMBIgACEQEDEQH/xAAcAAABBQEBAQAAAAAAAAAAAAAEAQMFBgcCAAj/xAA6EAABAwMBBQYFAgILAAAAAAABAAIDBBEhEgUGMUFxEyJRYYGhBxSRsdEy8EKSFRYXI0NSgqLBwuH/xAAZAQACAwEAAAAAAAAAAAAAAAADBAABAgX/xAAjEQACAgICAgMAAwAAAAAAAAAAAQIRAwQhMRIyEyJBBRRC/9oADAMBAAIRAxEAPwDHjWeLR7pt0urlb1KbcnYmZC2UuR59IWjyTLZB0U7URd09Con+i3ePsqi7C5IeLEbGDwIKV9Omhs53iETszZMtSS2IFxbxF/HCknRSTk6oFMQXXy6PrN16qEkPpni2cAn7IalqA24cPyFVr8L8a4khgwlcGJH9o08CE78qFd0T40+iLAsuke6kCX5MK/Ip42iNLUXs+O729QhmtR9ALPFgqkyY1bC6mc6XW4nggPmXjiAfSyJkzhcSR2CzFWguR8jUM4eQ3SQTjirVuZWigjMskbn9o44bYWDTp5jmqvSODXNcRfSQT0BuVpGz95mdiyMQs0vP6ntLg2/AWaOKBnfjQfWinb/S1f11pezZK7WwPwLsJ6jzWb/EOOF9QyWIDS9mokAtuQ62RbCvFftWmmijbJTgsjdpIOlpzxcwc88rKC+ITIY6cdlpAdaNo5gX7R2EKEqlwGyY14Oys7obrtqu3mMYdHBFI8h17atB0jH19FWYSQcY9bKd2dV1lPRymJjuwmBa9wyMYPA4tdQELeBPinUzltE1T0hcL6vrlPiAD/DH8x/BTuytJHD1Tz2NB/UPqgtjVcFOY7Kk6UWN1HtUnSkHr/4iyZjFycVElnX4DH2TLuvulqnC9ieV0GZfC6JDHJrgzkkr5CHuDRlXvd6tjpSO1BDJGNs4C+l2kXWdi78ErUKnYMhhaNBIAaQbXBFgltyDikM6bTbJSSsp5WWif2jyRpBaLtza/hzWdb1TF1RINV9J0/y91Wmq2n8lEXhga7g3Gm5WfPmJdcm5N3O8yc3+qrTwPJcjW5mUaiSR3kmbRupmm0ZJc4gZOojF/BRzW2aE5O0ujtkEWsLcbm5ueaSUWaEzKEoeyOempWyf2Q7IxjHopSWmFz3R7KO2AL+gU6+PPD2Sz7HF0jOo+KN7UNz4fhAtuPVOVB7pR6t0LxdKwZ8lzdIkAXgurDhJCjduzq5HALTd0/i42KHsqqIkxs7j2fxaRhjgeHhdZqOCVliDc55Dx5emFjJgU+2XCbj0Sm829clfN2jhYC4azk0eXn5qJebpfILhw/HUosMaxxopvydsJjqLYHL36IloD2v1ONwCQALgEcAeqjmE8vUlGQT464PLj4LTSnBpmVaZObtcePiPZWKSOW/6W+yrW7MveH7wCrxqB5D3XBkqZ04v6oyYPJtddVT+C6mPCwStonzPDWC5/eSmISSlbF5J9dgzW3XABJsASfAZKsD9yattiIS6/wDlIKtO7Lm0EGuSG0hJuC2zvqeARtjahGFx5Ji1pylUlRRTsmdrNboJA0fxGNwHqbYQbXfsLb6b4nxyx9npDQ7BJGqw8LXseqbl2Ls+ryWM1eLRpP8AtQ1vpNJhFpSlyjF2t8Vw598Dlda3U/Cujdlssrf9YP3CH/sppW3Pby/Vv4RH/IQ65K/pZDM44hzPon3MsL2vbhkLQZfhezszoqNbuWprQOmMhZ/tCjfCXxvBDm4IOOaax7UMkX4i2TXnif2Dt23f3gxxV/YLgcfqqDu5gg9PrdXuKYgAY9SuS3bHYeplkjcKd3Sj1SloNiRg9FCTBcw1pjcHN5KSj5RaMwkoTtmnOr5osahby/eES3bLZGkSWcPOyoMG9Mjwb8B48UJU7fsbaM9UksE+joPZhVtls2tQ0n6mDs3jgW/8jmoun281htJy/jaSPqq2/bT3cA1vv90LK5zslxPqmsepOXMhae5GPoaZTbw4Gma7fPipWj3hYT3pBdY6yVzP0uI6J/5+Xm72Cw9OS6NLdi+0brBtWK3dy7yGFk++e0RUVErm2LWkNvfjpFj7qOg29UaHNa42t3iG5A68lGtfgj1TOLA4W2wOxsKaUUT27rs/T8q+sbgLPdgSuD2AWNzz6closTxpGBwQpezMwf1MtqCg5RhGytug5OCLEHMdo3WBwmakd66epOBTjWgkXbqF+FyL/RWmlKyVcUgNpHRKJB19FfjuLrpIXwwO7Z5OsOwGtzYd/wC6N2d8M6jBJjFs2J1ezcJh52vVA1iT7ZQqPZUkvABoPMq6bibnU08+ioJJLSW5wXDJBA9VctlfC0WvLKX3sbAaQOat2zt0aeG2mIahz58+fqg/Jkl2zT+KKpclP2BuHeaSN4tGwkagMOziwsBwVa+Km4EdC1ktO2zHmzuel2LZHI5W4NjAxyQ+1tmR1UL4ZBdrxY+XgR5gqvExLLbo+YNjscZIy3kQfdaNCxxaD5KtO2I6kqZIX8WOLffB9QQfVWNjiAgS7GorjgzCXihpEi8iIFIfpW91WHc7ZRlqARwZd7ja+B+V5eU/S/8AJrmzWMLgQyZzrWwAB9rKzQQ6RbQGk+eojzJSLyKxf9JGnYA0c04ClXlAb7OGyXXdl5eURTMp+JNJauDgLa2NceouP+oUZhKvJaXbOjj9Ef/Z"/>
          <p:cNvSpPr>
            <a:spLocks noChangeAspect="1" noChangeArrowheads="1"/>
          </p:cNvSpPr>
          <p:nvPr/>
        </p:nvSpPr>
        <p:spPr bwMode="auto">
          <a:xfrm>
            <a:off x="215900" y="-6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57400"/>
            <a:ext cx="2362200" cy="311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915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Adventure </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In your opinion, what makes a good adventure story?</a:t>
            </a:r>
          </a:p>
          <a:p>
            <a:pPr marL="0" indent="0" algn="ctr">
              <a:buNone/>
            </a:pPr>
            <a:endParaRPr lang="en-US" sz="2800" dirty="0"/>
          </a:p>
          <a:p>
            <a:pPr marL="0" indent="0" algn="ctr">
              <a:buNone/>
            </a:pPr>
            <a:r>
              <a:rPr lang="en-US" sz="2800" dirty="0" smtClean="0"/>
              <a:t>In your notes, make a list of the key features and explain why each one is important.</a:t>
            </a:r>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15612"/>
            <a:ext cx="3638550" cy="203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8018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lstStyle/>
          <a:p>
            <a:pPr marL="0" indent="0" algn="ctr">
              <a:buNone/>
            </a:pPr>
            <a:r>
              <a:rPr lang="en-US" dirty="0" smtClean="0"/>
              <a:t>In this autobiographical text, a teenager attempts several very dangerous climbs to the summits of the world’s tallest mountains.  </a:t>
            </a:r>
          </a:p>
          <a:p>
            <a:pPr marL="0" indent="0" algn="ctr">
              <a:buNone/>
            </a:pPr>
            <a:endParaRPr lang="en-US" dirty="0" smtClean="0"/>
          </a:p>
          <a:p>
            <a:pPr marL="0" indent="0" algn="ctr">
              <a:buNone/>
            </a:pPr>
            <a:r>
              <a:rPr lang="en-US" dirty="0" smtClean="0"/>
              <a:t>Based on your current knowledge, predict some of the risks and dangers he may have faced on his climbs.</a:t>
            </a:r>
          </a:p>
          <a:p>
            <a:pPr marL="0" indent="0" algn="ctr">
              <a:buNone/>
            </a:pPr>
            <a:endParaRPr lang="en-US" dirty="0"/>
          </a:p>
          <a:p>
            <a:pPr marL="0" indent="0" algn="ctr">
              <a:buNone/>
            </a:pPr>
            <a:r>
              <a:rPr lang="en-US" dirty="0" smtClean="0"/>
              <a:t>Make a jot list in your notes.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640" y="5295900"/>
            <a:ext cx="2057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09" y="5410200"/>
            <a:ext cx="2245179"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923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609600"/>
            <a:ext cx="4876800" cy="1247775"/>
          </a:xfrm>
        </p:spPr>
        <p:txBody>
          <a:bodyPr/>
          <a:lstStyle/>
          <a:p>
            <a:r>
              <a:rPr lang="en-US" dirty="0" smtClean="0"/>
              <a:t>Survival</a:t>
            </a:r>
            <a:endParaRPr lang="en-US" dirty="0"/>
          </a:p>
        </p:txBody>
      </p:sp>
      <p:sp>
        <p:nvSpPr>
          <p:cNvPr id="3" name="Content Placeholder 2"/>
          <p:cNvSpPr>
            <a:spLocks noGrp="1"/>
          </p:cNvSpPr>
          <p:nvPr>
            <p:ph idx="1"/>
          </p:nvPr>
        </p:nvSpPr>
        <p:spPr>
          <a:xfrm>
            <a:off x="457200" y="2971800"/>
            <a:ext cx="8229600" cy="3429000"/>
          </a:xfrm>
        </p:spPr>
        <p:txBody>
          <a:bodyPr>
            <a:normAutofit fontScale="92500" lnSpcReduction="20000"/>
          </a:bodyPr>
          <a:lstStyle/>
          <a:p>
            <a:pPr marL="0" indent="0" algn="ctr">
              <a:buNone/>
            </a:pPr>
            <a:r>
              <a:rPr lang="en-US" sz="3200" dirty="0" smtClean="0"/>
              <a:t>One theme that we will explore in this text is survival and the will to live while also achieving your dreams.</a:t>
            </a:r>
          </a:p>
          <a:p>
            <a:pPr marL="0" indent="0" algn="ctr">
              <a:buNone/>
            </a:pPr>
            <a:endParaRPr lang="en-US" sz="3200" dirty="0"/>
          </a:p>
          <a:p>
            <a:pPr marL="0" indent="0" algn="ctr">
              <a:buNone/>
            </a:pPr>
            <a:r>
              <a:rPr lang="en-US" sz="3200" dirty="0" smtClean="0"/>
              <a:t>As we read, look for specific details that illustrate how many times Mark </a:t>
            </a:r>
            <a:r>
              <a:rPr lang="en-US" sz="3200" dirty="0" err="1" smtClean="0"/>
              <a:t>Pfetzer</a:t>
            </a:r>
            <a:r>
              <a:rPr lang="en-US" sz="3200" dirty="0" smtClean="0"/>
              <a:t> could have been killed trying to achieve his dreams.</a:t>
            </a:r>
          </a:p>
          <a:p>
            <a:pPr marL="0" indent="0">
              <a:buNone/>
            </a:pPr>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393291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590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2076</TotalTime>
  <Words>883</Words>
  <Application>Microsoft Office PowerPoint</Application>
  <PresentationFormat>On-screen Show (4:3)</PresentationFormat>
  <Paragraphs>93</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Executive</vt:lpstr>
      <vt:lpstr>Within Reach My Everest Story </vt:lpstr>
      <vt:lpstr>Overview</vt:lpstr>
      <vt:lpstr>Mt. Everest</vt:lpstr>
      <vt:lpstr>Mt. Everest</vt:lpstr>
      <vt:lpstr>Facts about Mt. Everest</vt:lpstr>
      <vt:lpstr>Who is Mark Pfetzer?</vt:lpstr>
      <vt:lpstr>Adventure </vt:lpstr>
      <vt:lpstr>Risks</vt:lpstr>
      <vt:lpstr>Survival</vt:lpstr>
      <vt:lpstr>Life or Death Choices</vt:lpstr>
      <vt:lpstr>Life or Death Choices</vt:lpstr>
      <vt:lpstr>Vocabulary Preview</vt:lpstr>
      <vt:lpstr>Climbing Terminology</vt:lpstr>
      <vt:lpstr>Abseil</vt:lpstr>
      <vt:lpstr>Belay</vt:lpstr>
      <vt:lpstr>Bollard</vt:lpstr>
      <vt:lpstr>Cam</vt:lpstr>
      <vt:lpstr>Ice Screw</vt:lpstr>
      <vt:lpstr>Karabiner</vt:lpstr>
      <vt:lpstr>Piton</vt:lpstr>
      <vt:lpstr>Prussik Knot</vt:lpstr>
      <vt:lpstr>PowerPoint Presentation</vt:lpstr>
      <vt:lpstr>Mountain Topography Terminology</vt:lpstr>
      <vt:lpstr>Bergschrund</vt:lpstr>
      <vt:lpstr>Col</vt:lpstr>
      <vt:lpstr>Cornice</vt:lpstr>
      <vt:lpstr>Couloir</vt:lpstr>
      <vt:lpstr>Crevasse</vt:lpstr>
      <vt:lpstr>Moraine</vt:lpstr>
      <vt:lpstr>Serac</vt:lpstr>
      <vt:lpstr>Spindrift</vt:lpstr>
      <vt:lpstr>Verglas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Touching the Void</dc:title>
  <dc:creator>Katie Perry</dc:creator>
  <cp:lastModifiedBy>setup</cp:lastModifiedBy>
  <cp:revision>37</cp:revision>
  <cp:lastPrinted>2014-02-06T19:32:52Z</cp:lastPrinted>
  <dcterms:created xsi:type="dcterms:W3CDTF">2013-01-22T21:20:29Z</dcterms:created>
  <dcterms:modified xsi:type="dcterms:W3CDTF">2015-01-29T18:50:22Z</dcterms:modified>
</cp:coreProperties>
</file>